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58" r:id="rId4"/>
    <p:sldId id="259" r:id="rId5"/>
    <p:sldId id="289" r:id="rId6"/>
    <p:sldId id="406" r:id="rId7"/>
    <p:sldId id="407" r:id="rId8"/>
    <p:sldId id="408" r:id="rId9"/>
    <p:sldId id="409" r:id="rId10"/>
    <p:sldId id="400" r:id="rId11"/>
    <p:sldId id="401" r:id="rId12"/>
    <p:sldId id="413" r:id="rId13"/>
    <p:sldId id="410" r:id="rId14"/>
    <p:sldId id="414" r:id="rId15"/>
    <p:sldId id="412" r:id="rId16"/>
    <p:sldId id="411" r:id="rId17"/>
    <p:sldId id="415" r:id="rId18"/>
    <p:sldId id="402" r:id="rId19"/>
    <p:sldId id="403" r:id="rId20"/>
    <p:sldId id="416" r:id="rId21"/>
    <p:sldId id="417" r:id="rId22"/>
    <p:sldId id="404" r:id="rId23"/>
    <p:sldId id="405" r:id="rId24"/>
    <p:sldId id="418" r:id="rId25"/>
    <p:sldId id="316" r:id="rId26"/>
    <p:sldId id="280" r:id="rId27"/>
    <p:sldId id="310" r:id="rId28"/>
    <p:sldId id="399" r:id="rId29"/>
    <p:sldId id="282" r:id="rId30"/>
    <p:sldId id="283" r:id="rId31"/>
    <p:sldId id="419" r:id="rId32"/>
    <p:sldId id="420" r:id="rId33"/>
    <p:sldId id="286" r:id="rId34"/>
    <p:sldId id="287" r:id="rId35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9EDEE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9EDEE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9EDEE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9EDEE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9EDEE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9EDEE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9EDEE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9EDEE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E9EDEE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Родион Дубанов" initials="РД" lastIdx="1" clrIdx="0">
    <p:extLst>
      <p:ext uri="{19B8F6BF-5375-455C-9EA6-DF929625EA0E}">
        <p15:presenceInfo xmlns:p15="http://schemas.microsoft.com/office/powerpoint/2012/main" userId="60cb3516095af6b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rgbClr val="D0D0D0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381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381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rgbClr val="F7D0CA"/>
          </a:solidFill>
        </a:fill>
      </a:tcStyle>
    </a:wholeTbl>
    <a:band2H>
      <a:tcTxStyle/>
      <a:tcStyle>
        <a:tcBdr/>
        <a:fill>
          <a:solidFill>
            <a:srgbClr val="FBE9E6"/>
          </a:solidFill>
        </a:fill>
      </a:tcStyle>
    </a:band2H>
    <a:firstCol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381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381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rgbClr val="FFE6DF"/>
          </a:solidFill>
        </a:fill>
      </a:tcStyle>
    </a:wholeTbl>
    <a:band2H>
      <a:tcTxStyle/>
      <a:tcStyle>
        <a:tcBdr/>
        <a:fill>
          <a:solidFill>
            <a:srgbClr val="FFF3F0"/>
          </a:solidFill>
        </a:fill>
      </a:tcStyle>
    </a:band2H>
    <a:firstCol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381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381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E9EDEE"/>
        </a:fontRef>
        <a:srgbClr val="E9EDE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BFCFC"/>
          </a:solidFill>
        </a:fill>
      </a:tcStyle>
    </a:wholeTbl>
    <a:band2H>
      <a:tcTxStyle/>
      <a:tcStyle>
        <a:tcBdr/>
        <a:fill>
          <a:solidFill>
            <a:srgbClr val="E9EDEE"/>
          </a:solidFill>
        </a:fill>
      </a:tcStyle>
    </a:band2H>
    <a:firstCol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E9EDEE"/>
              </a:solidFill>
              <a:prstDash val="solid"/>
              <a:round/>
            </a:ln>
          </a:top>
          <a:bottom>
            <a:ln w="254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DEE"/>
          </a:solidFill>
        </a:fill>
      </a:tcStyle>
    </a:lastRow>
    <a:fir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E9EDEE"/>
              </a:solidFill>
              <a:prstDash val="solid"/>
              <a:round/>
            </a:ln>
          </a:top>
          <a:bottom>
            <a:ln w="254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rgbClr val="F6F8F8"/>
          </a:solidFill>
        </a:fill>
      </a:tcStyle>
    </a:wholeTbl>
    <a:band2H>
      <a:tcTxStyle/>
      <a:tcStyle>
        <a:tcBdr/>
        <a:fill>
          <a:solidFill>
            <a:srgbClr val="FBFCFC"/>
          </a:solidFill>
        </a:fill>
      </a:tcStyle>
    </a:band2H>
    <a:firstCol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rgbClr val="E9EDEE"/>
          </a:solidFill>
        </a:fill>
      </a:tcStyle>
    </a:firstCol>
    <a:la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381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rgbClr val="E9EDEE"/>
          </a:solidFill>
        </a:fill>
      </a:tcStyle>
    </a:lastRow>
    <a:fir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381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rgbClr val="E9EDEE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rgbClr val="E9EDEE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solidFill>
            <a:srgbClr val="E9EDEE">
              <a:alpha val="20000"/>
            </a:srgbClr>
          </a:solidFill>
        </a:fill>
      </a:tcStyle>
    </a:firstCol>
    <a:la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50800" cap="flat">
              <a:solidFill>
                <a:srgbClr val="E9EDEE"/>
              </a:solidFill>
              <a:prstDash val="solid"/>
              <a:round/>
            </a:ln>
          </a:top>
          <a:bottom>
            <a:ln w="127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E9EDEE"/>
        </a:fontRef>
        <a:srgbClr val="E9EDEE"/>
      </a:tcTxStyle>
      <a:tcStyle>
        <a:tcBdr>
          <a:left>
            <a:ln w="12700" cap="flat">
              <a:solidFill>
                <a:srgbClr val="E9EDEE"/>
              </a:solidFill>
              <a:prstDash val="solid"/>
              <a:round/>
            </a:ln>
          </a:left>
          <a:right>
            <a:ln w="12700" cap="flat">
              <a:solidFill>
                <a:srgbClr val="E9EDEE"/>
              </a:solidFill>
              <a:prstDash val="solid"/>
              <a:round/>
            </a:ln>
          </a:right>
          <a:top>
            <a:ln w="12700" cap="flat">
              <a:solidFill>
                <a:srgbClr val="E9EDEE"/>
              </a:solidFill>
              <a:prstDash val="solid"/>
              <a:round/>
            </a:ln>
          </a:top>
          <a:bottom>
            <a:ln w="25400" cap="flat">
              <a:solidFill>
                <a:srgbClr val="E9EDEE"/>
              </a:solidFill>
              <a:prstDash val="solid"/>
              <a:round/>
            </a:ln>
          </a:bottom>
          <a:insideH>
            <a:ln w="12700" cap="flat">
              <a:solidFill>
                <a:srgbClr val="E9EDEE"/>
              </a:solidFill>
              <a:prstDash val="solid"/>
              <a:round/>
            </a:ln>
          </a:insideH>
          <a:insideV>
            <a:ln w="12700" cap="flat">
              <a:solidFill>
                <a:srgbClr val="E9EDEE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51"/>
    <p:restoredTop sz="94694"/>
  </p:normalViewPr>
  <p:slideViewPr>
    <p:cSldViewPr snapToGrid="0">
      <p:cViewPr varScale="1">
        <p:scale>
          <a:sx n="142" d="100"/>
          <a:sy n="142" d="100"/>
        </p:scale>
        <p:origin x="78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1" name="Shape 27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9225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22589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8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20" name="Уровень текста 1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_POI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10;p11"/>
          <p:cNvGrpSpPr/>
          <p:nvPr/>
        </p:nvGrpSpPr>
        <p:grpSpPr>
          <a:xfrm>
            <a:off x="830388" y="4169125"/>
            <a:ext cx="745772" cy="45834"/>
            <a:chOff x="0" y="-1"/>
            <a:chExt cx="745770" cy="45832"/>
          </a:xfrm>
        </p:grpSpPr>
        <p:sp>
          <p:nvSpPr>
            <p:cNvPr id="156" name="Google Shape;111;p11"/>
            <p:cNvSpPr/>
            <p:nvPr/>
          </p:nvSpPr>
          <p:spPr>
            <a:xfrm rot="16200000">
              <a:off x="536422" y="-163518"/>
              <a:ext cx="45833" cy="37286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7" name="Google Shape;112;p11"/>
            <p:cNvSpPr/>
            <p:nvPr/>
          </p:nvSpPr>
          <p:spPr>
            <a:xfrm rot="16200000">
              <a:off x="165091" y="-165093"/>
              <a:ext cx="45833" cy="37601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59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29450" y="864298"/>
            <a:ext cx="7021201" cy="2985002"/>
          </a:xfrm>
          <a:prstGeom prst="rect">
            <a:avLst/>
          </a:prstGeom>
        </p:spPr>
        <p:txBody>
          <a:bodyPr anchor="ctr"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160" name="Google Shape;115;p11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1" name="Google Shape;116;p11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62" name="Google Shape;117;p11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63" name="Google Shape;118;p11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6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TITLE_AND_DESCRIPTIO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74" name="Google Shape;121;p12"/>
          <p:cNvGrpSpPr/>
          <p:nvPr/>
        </p:nvGrpSpPr>
        <p:grpSpPr>
          <a:xfrm>
            <a:off x="830388" y="1191251"/>
            <a:ext cx="745772" cy="45834"/>
            <a:chOff x="0" y="-1"/>
            <a:chExt cx="745770" cy="45832"/>
          </a:xfrm>
        </p:grpSpPr>
        <p:sp>
          <p:nvSpPr>
            <p:cNvPr id="172" name="Google Shape;122;p12"/>
            <p:cNvSpPr/>
            <p:nvPr/>
          </p:nvSpPr>
          <p:spPr>
            <a:xfrm rot="162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73" name="Google Shape;123;p12"/>
            <p:cNvSpPr/>
            <p:nvPr/>
          </p:nvSpPr>
          <p:spPr>
            <a:xfrm rot="162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75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1" cy="1687200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Текст заголовка</a:t>
            </a:r>
          </a:p>
        </p:txBody>
      </p:sp>
      <p:sp>
        <p:nvSpPr>
          <p:cNvPr id="176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724949" y="3161525"/>
            <a:ext cx="3300904" cy="759004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77" name="Google Shape;126;p12"/>
          <p:cNvSpPr txBox="1">
            <a:spLocks noGrp="1"/>
          </p:cNvSpPr>
          <p:nvPr>
            <p:ph type="body" sz="half" idx="21"/>
          </p:nvPr>
        </p:nvSpPr>
        <p:spPr>
          <a:xfrm>
            <a:off x="5174224" y="1352624"/>
            <a:ext cx="3374400" cy="3025502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8" name="Google Shape;128;p12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9" name="Google Shape;129;p12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80" name="Google Shape;130;p12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81" name="Google Shape;131;p12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8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APTION_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724949" y="4372550"/>
            <a:ext cx="7697401" cy="460504"/>
          </a:xfrm>
          <a:prstGeom prst="rect">
            <a:avLst/>
          </a:prstGeom>
        </p:spPr>
        <p:txBody>
          <a:bodyPr anchor="ctr"/>
          <a:lstStyle>
            <a:lvl1pPr indent="228600">
              <a:defRPr sz="1300"/>
            </a:lvl1pPr>
            <a:lvl2pPr marL="1425861" indent="-352711">
              <a:buSzPts val="1300"/>
              <a:buChar char="○"/>
              <a:defRPr sz="1300"/>
            </a:lvl2pPr>
            <a:lvl3pPr marL="1883061" indent="-352711">
              <a:buSzPts val="1300"/>
              <a:buChar char="■"/>
              <a:defRPr sz="1300"/>
            </a:lvl3pPr>
            <a:lvl4pPr marL="2340261" indent="-352711">
              <a:buSzPts val="1300"/>
              <a:buChar char="●"/>
              <a:defRPr sz="1300"/>
            </a:lvl4pPr>
            <a:lvl5pPr marL="2797461" indent="-352711">
              <a:buSzPts val="1300"/>
              <a:buChar char="○"/>
              <a:defRPr sz="13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90" name="Google Shape;135;p13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1" name="Google Shape;136;p13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92" name="Google Shape;137;p13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93" name="Google Shape;138;p13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9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_NUMBER">
    <p:bg>
      <p:bgPr>
        <a:solidFill>
          <a:srgbClr val="1A99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oogle Shape;140;p14"/>
          <p:cNvGrpSpPr/>
          <p:nvPr/>
        </p:nvGrpSpPr>
        <p:grpSpPr>
          <a:xfrm>
            <a:off x="830388" y="4169125"/>
            <a:ext cx="745772" cy="45834"/>
            <a:chOff x="0" y="-1"/>
            <a:chExt cx="745770" cy="45832"/>
          </a:xfrm>
        </p:grpSpPr>
        <p:sp>
          <p:nvSpPr>
            <p:cNvPr id="201" name="Google Shape;141;p14"/>
            <p:cNvSpPr/>
            <p:nvPr/>
          </p:nvSpPr>
          <p:spPr>
            <a:xfrm rot="16200000">
              <a:off x="536422" y="-163518"/>
              <a:ext cx="45833" cy="37286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02" name="Google Shape;142;p14"/>
            <p:cNvSpPr/>
            <p:nvPr/>
          </p:nvSpPr>
          <p:spPr>
            <a:xfrm rot="16200000">
              <a:off x="165091" y="-165093"/>
              <a:ext cx="45833" cy="37601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04" name="xx%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1"/>
          </a:xfrm>
          <a:prstGeom prst="rect">
            <a:avLst/>
          </a:prstGeom>
        </p:spPr>
        <p:txBody>
          <a:bodyPr/>
          <a:lstStyle>
            <a:lvl1pPr>
              <a:defRPr sz="8000">
                <a:solidFill>
                  <a:srgbClr val="FFFFFF"/>
                </a:solidFill>
              </a:defRPr>
            </a:lvl1pPr>
          </a:lstStyle>
          <a:p>
            <a:r>
              <a:t>xx%</a:t>
            </a:r>
          </a:p>
        </p:txBody>
      </p:sp>
      <p:sp>
        <p:nvSpPr>
          <p:cNvPr id="205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729450" y="2272888"/>
            <a:ext cx="7688400" cy="1580402"/>
          </a:xfrm>
          <a:prstGeom prst="rect">
            <a:avLst/>
          </a:prstGeom>
        </p:spPr>
        <p:txBody>
          <a:bodyPr/>
          <a:lstStyle>
            <a:lvl1pPr marL="457200" indent="-311150">
              <a:lnSpc>
                <a:spcPct val="115000"/>
              </a:lnSpc>
              <a:buClr>
                <a:srgbClr val="FFFFFF"/>
              </a:buClr>
              <a:buSzPts val="1300"/>
              <a:buFont typeface="Helvetica"/>
              <a:buChar char="●"/>
              <a:defRPr sz="1300">
                <a:solidFill>
                  <a:srgbClr val="FFFFFF"/>
                </a:solidFill>
              </a:defRPr>
            </a:lvl1pPr>
            <a:lvl2pPr marL="968661" indent="-352711">
              <a:lnSpc>
                <a:spcPct val="115000"/>
              </a:lnSpc>
              <a:buClr>
                <a:srgbClr val="FFFFFF"/>
              </a:buClr>
              <a:buSzPts val="1300"/>
              <a:buFont typeface="Helvetica"/>
              <a:buChar char="○"/>
              <a:defRPr sz="1300">
                <a:solidFill>
                  <a:srgbClr val="FFFFFF"/>
                </a:solidFill>
              </a:defRPr>
            </a:lvl2pPr>
            <a:lvl3pPr marL="1425861" indent="-352711">
              <a:lnSpc>
                <a:spcPct val="115000"/>
              </a:lnSpc>
              <a:buClr>
                <a:srgbClr val="FFFFFF"/>
              </a:buClr>
              <a:buSzPts val="1300"/>
              <a:buFont typeface="Helvetica"/>
              <a:buChar char="■"/>
              <a:defRPr sz="1300">
                <a:solidFill>
                  <a:srgbClr val="FFFFFF"/>
                </a:solidFill>
              </a:defRPr>
            </a:lvl3pPr>
            <a:lvl4pPr marL="1883061" indent="-352711">
              <a:lnSpc>
                <a:spcPct val="115000"/>
              </a:lnSpc>
              <a:buClr>
                <a:srgbClr val="FFFFFF"/>
              </a:buClr>
              <a:buSzPts val="1300"/>
              <a:buFont typeface="Helvetica"/>
              <a:buChar char="●"/>
              <a:defRPr sz="1300">
                <a:solidFill>
                  <a:srgbClr val="FFFFFF"/>
                </a:solidFill>
              </a:defRPr>
            </a:lvl4pPr>
            <a:lvl5pPr marL="2340261" indent="-352711">
              <a:lnSpc>
                <a:spcPct val="115000"/>
              </a:lnSpc>
              <a:buClr>
                <a:srgbClr val="FFFFFF"/>
              </a:buClr>
              <a:buSzPts val="1300"/>
              <a:buFont typeface="Helvetica"/>
              <a:buChar char="○"/>
              <a:defRPr sz="1300">
                <a:solidFill>
                  <a:srgbClr val="FFFFFF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06" name="Google Shape;146;p14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1A9988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7" name="Google Shape;147;p14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08" name="Google Shape;148;p14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09" name="Google Shape;149;p14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10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152;p15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8" name="Google Shape;153;p15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19" name="Google Shape;154;p15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20" name="Google Shape;155;p15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2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HEADER_1">
    <p:bg>
      <p:bgPr>
        <a:solidFill>
          <a:srgbClr val="1A99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308149" y="1318650"/>
            <a:ext cx="7110002" cy="535204"/>
          </a:xfrm>
          <a:prstGeom prst="rect">
            <a:avLst/>
          </a:prstGeom>
        </p:spPr>
        <p:txBody>
          <a:bodyPr/>
          <a:lstStyle>
            <a:lvl1pPr>
              <a:defRPr sz="2600"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229" name="Google Shape;159;p16"/>
          <p:cNvSpPr txBox="1"/>
          <p:nvPr/>
        </p:nvSpPr>
        <p:spPr>
          <a:xfrm>
            <a:off x="226549" y="103573"/>
            <a:ext cx="998102" cy="2717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1" tIns="91421" rIns="91421" bIns="91421" anchor="ctr">
            <a:spAutoFit/>
          </a:bodyPr>
          <a:lstStyle>
            <a:lvl1pPr>
              <a:defRPr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</a:lstStyle>
          <a:p>
            <a:r>
              <a:t>Конфиденциально</a:t>
            </a:r>
          </a:p>
        </p:txBody>
      </p:sp>
      <p:sp>
        <p:nvSpPr>
          <p:cNvPr id="230" name="Google Shape;160;p16"/>
          <p:cNvSpPr txBox="1"/>
          <p:nvPr/>
        </p:nvSpPr>
        <p:spPr>
          <a:xfrm>
            <a:off x="1296766" y="103573"/>
            <a:ext cx="2100603" cy="2717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1" tIns="91421" rIns="91421" bIns="91421" anchor="ctr">
            <a:spAutoFit/>
          </a:bodyPr>
          <a:lstStyle/>
          <a:p>
            <a:pPr>
              <a:defRPr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pPr>
            <a:r>
              <a:t>Создано для компании </a:t>
            </a:r>
            <a:r>
              <a:rPr b="1"/>
              <a:t>[Название компании]</a:t>
            </a:r>
          </a:p>
        </p:txBody>
      </p:sp>
      <p:sp>
        <p:nvSpPr>
          <p:cNvPr id="231" name="Google Shape;161;p16"/>
          <p:cNvSpPr txBox="1"/>
          <p:nvPr/>
        </p:nvSpPr>
        <p:spPr>
          <a:xfrm>
            <a:off x="8213935" y="103573"/>
            <a:ext cx="705904" cy="2717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1" tIns="91421" rIns="91421" bIns="91421" anchor="ctr">
            <a:spAutoFit/>
          </a:bodyPr>
          <a:lstStyle>
            <a:lvl1pPr algn="r">
              <a:defRPr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</a:lstStyle>
          <a:p>
            <a:r>
              <a:t>Версия 1.0</a:t>
            </a:r>
          </a:p>
        </p:txBody>
      </p:sp>
      <p:sp>
        <p:nvSpPr>
          <p:cNvPr id="23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HEADER_2">
    <p:bg>
      <p:bgPr>
        <a:solidFill>
          <a:srgbClr val="4343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163;p17"/>
          <p:cNvGrpSpPr/>
          <p:nvPr/>
        </p:nvGrpSpPr>
        <p:grpSpPr>
          <a:xfrm>
            <a:off x="830388" y="1191251"/>
            <a:ext cx="745772" cy="45834"/>
            <a:chOff x="0" y="-1"/>
            <a:chExt cx="745770" cy="45832"/>
          </a:xfrm>
        </p:grpSpPr>
        <p:sp>
          <p:nvSpPr>
            <p:cNvPr id="239" name="Google Shape;164;p17"/>
            <p:cNvSpPr/>
            <p:nvPr/>
          </p:nvSpPr>
          <p:spPr>
            <a:xfrm rot="162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40" name="Google Shape;165;p17"/>
            <p:cNvSpPr/>
            <p:nvPr/>
          </p:nvSpPr>
          <p:spPr>
            <a:xfrm rot="162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42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29450" y="1322449"/>
            <a:ext cx="7688400" cy="1518605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243" name="Google Shape;168;p17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434343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44" name="Google Shape;169;p17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45" name="Google Shape;170;p17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46" name="Google Shape;171;p17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4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E_COLUMN_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98;p10"/>
          <p:cNvSpPr/>
          <p:nvPr/>
        </p:nvSpPr>
        <p:spPr>
          <a:xfrm>
            <a:off x="0" y="-1"/>
            <a:ext cx="9144000" cy="487802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257" name="Google Shape;99;p10"/>
          <p:cNvGrpSpPr/>
          <p:nvPr/>
        </p:nvGrpSpPr>
        <p:grpSpPr>
          <a:xfrm>
            <a:off x="830392" y="1191255"/>
            <a:ext cx="745763" cy="45827"/>
            <a:chOff x="0" y="0"/>
            <a:chExt cx="745762" cy="45826"/>
          </a:xfrm>
        </p:grpSpPr>
        <p:sp>
          <p:nvSpPr>
            <p:cNvPr id="255" name="Google Shape;100;p10"/>
            <p:cNvSpPr/>
            <p:nvPr/>
          </p:nvSpPr>
          <p:spPr>
            <a:xfrm rot="16200000">
              <a:off x="536420" y="-163517"/>
              <a:ext cx="45827" cy="372860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56" name="Google Shape;101;p10"/>
            <p:cNvSpPr/>
            <p:nvPr/>
          </p:nvSpPr>
          <p:spPr>
            <a:xfrm rot="16200000">
              <a:off x="165092" y="-165093"/>
              <a:ext cx="45827" cy="376012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58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1" cy="1381501"/>
          </a:xfrm>
          <a:prstGeom prst="rect">
            <a:avLst/>
          </a:prstGeom>
        </p:spPr>
        <p:txBody>
          <a:bodyPr lIns="91424" tIns="91424" rIns="91424" bIns="91424"/>
          <a:lstStyle>
            <a:lvl1pPr>
              <a:defRPr sz="2600"/>
            </a:lvl1pPr>
          </a:lstStyle>
          <a:p>
            <a:r>
              <a:t>Текст заголовка</a:t>
            </a:r>
          </a:p>
        </p:txBody>
      </p:sp>
      <p:sp>
        <p:nvSpPr>
          <p:cNvPr id="259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721225" y="2781724"/>
            <a:ext cx="3300901" cy="1597501"/>
          </a:xfrm>
          <a:prstGeom prst="rect">
            <a:avLst/>
          </a:prstGeom>
        </p:spPr>
        <p:txBody>
          <a:bodyPr lIns="91424" tIns="91424" rIns="91424" bIns="91424"/>
          <a:lstStyle>
            <a:lvl1pPr marL="457200" indent="-311150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●"/>
              <a:defRPr sz="1300"/>
            </a:lvl1pPr>
            <a:lvl2pPr marL="968663" indent="-352713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○"/>
              <a:defRPr sz="1300"/>
            </a:lvl2pPr>
            <a:lvl3pPr marL="1425863" indent="-352713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■"/>
              <a:defRPr sz="1300"/>
            </a:lvl3pPr>
            <a:lvl4pPr marL="1883063" indent="-352713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●"/>
              <a:defRPr sz="1300"/>
            </a:lvl4pPr>
            <a:lvl5pPr marL="2340263" indent="-352713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○"/>
              <a:defRPr sz="13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60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8748189" y="4779026"/>
            <a:ext cx="336814" cy="335251"/>
          </a:xfrm>
          <a:prstGeom prst="rect">
            <a:avLst/>
          </a:prstGeom>
        </p:spPr>
        <p:txBody>
          <a:bodyPr lIns="91424" tIns="91424" rIns="91424" bIns="91424"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61" name="Google Shape;105;p10"/>
          <p:cNvSpPr/>
          <p:nvPr/>
        </p:nvSpPr>
        <p:spPr>
          <a:xfrm>
            <a:off x="8280450" y="0"/>
            <a:ext cx="863401" cy="454200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62" name="Google Shape;106;p10"/>
          <p:cNvSpPr/>
          <p:nvPr/>
        </p:nvSpPr>
        <p:spPr>
          <a:xfrm>
            <a:off x="8598816" y="216349"/>
            <a:ext cx="216301" cy="1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1A9988"/>
                </a:solidFill>
              </a:defRPr>
            </a:pPr>
            <a:endParaRPr/>
          </a:p>
        </p:txBody>
      </p:sp>
      <p:sp>
        <p:nvSpPr>
          <p:cNvPr id="263" name="Google Shape;107;p10"/>
          <p:cNvSpPr/>
          <p:nvPr/>
        </p:nvSpPr>
        <p:spPr>
          <a:xfrm>
            <a:off x="8598816" y="250138"/>
            <a:ext cx="216301" cy="1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1A9988"/>
                </a:solidFill>
              </a:defRPr>
            </a:pPr>
            <a:endParaRPr/>
          </a:p>
        </p:txBody>
      </p:sp>
      <p:sp>
        <p:nvSpPr>
          <p:cNvPr id="264" name="Google Shape;108;p10"/>
          <p:cNvSpPr/>
          <p:nvPr/>
        </p:nvSpPr>
        <p:spPr>
          <a:xfrm>
            <a:off x="8598816" y="283924"/>
            <a:ext cx="216301" cy="1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1A9988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2;p3" descr="Google Shape;22;p3"/>
          <p:cNvPicPr>
            <a:picLocks noChangeAspect="1"/>
          </p:cNvPicPr>
          <p:nvPr/>
        </p:nvPicPr>
        <p:blipFill>
          <a:blip r:embed="rId2"/>
          <a:srcRect t="21799" b="23591"/>
          <a:stretch>
            <a:fillRect/>
          </a:stretch>
        </p:blipFill>
        <p:spPr>
          <a:xfrm>
            <a:off x="0" y="487825"/>
            <a:ext cx="9144000" cy="4655676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Google Shape;23;p3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32" name="Google Shape;24;p3"/>
          <p:cNvGrpSpPr/>
          <p:nvPr/>
        </p:nvGrpSpPr>
        <p:grpSpPr>
          <a:xfrm>
            <a:off x="830388" y="1191251"/>
            <a:ext cx="745772" cy="45834"/>
            <a:chOff x="0" y="-1"/>
            <a:chExt cx="745770" cy="45832"/>
          </a:xfrm>
        </p:grpSpPr>
        <p:sp>
          <p:nvSpPr>
            <p:cNvPr id="30" name="Google Shape;25;p3"/>
            <p:cNvSpPr/>
            <p:nvPr/>
          </p:nvSpPr>
          <p:spPr>
            <a:xfrm rot="162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1" name="Google Shape;26;p3"/>
            <p:cNvSpPr/>
            <p:nvPr/>
          </p:nvSpPr>
          <p:spPr>
            <a:xfrm rot="162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33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34" name="Уровень текста 1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5" name="Google Shape;30;p3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6" name="Google Shape;31;p3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7" name="Google Shape;32;p3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8" name="Google Shape;33;p3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HEADER">
    <p:bg>
      <p:bgPr>
        <a:solidFill>
          <a:srgbClr val="1A99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35;p4"/>
          <p:cNvGrpSpPr/>
          <p:nvPr/>
        </p:nvGrpSpPr>
        <p:grpSpPr>
          <a:xfrm>
            <a:off x="830388" y="1191251"/>
            <a:ext cx="745772" cy="45834"/>
            <a:chOff x="0" y="-1"/>
            <a:chExt cx="745770" cy="45832"/>
          </a:xfrm>
        </p:grpSpPr>
        <p:sp>
          <p:nvSpPr>
            <p:cNvPr id="46" name="Google Shape;36;p4"/>
            <p:cNvSpPr/>
            <p:nvPr/>
          </p:nvSpPr>
          <p:spPr>
            <a:xfrm rot="16200000">
              <a:off x="536422" y="-163518"/>
              <a:ext cx="45833" cy="37286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7" name="Google Shape;37;p4"/>
            <p:cNvSpPr/>
            <p:nvPr/>
          </p:nvSpPr>
          <p:spPr>
            <a:xfrm rot="16200000">
              <a:off x="165091" y="-165093"/>
              <a:ext cx="45833" cy="376017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49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29450" y="1322449"/>
            <a:ext cx="7688400" cy="1518605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50" name="Google Shape;40;p4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1A9988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1" name="Google Shape;41;p4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2" name="Google Shape;42;p4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3" name="Google Shape;43;p4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E9EDEE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BOD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87;p9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64" name="Google Shape;88;p9"/>
          <p:cNvGrpSpPr/>
          <p:nvPr/>
        </p:nvGrpSpPr>
        <p:grpSpPr>
          <a:xfrm>
            <a:off x="830388" y="1191251"/>
            <a:ext cx="745772" cy="45834"/>
            <a:chOff x="0" y="-1"/>
            <a:chExt cx="745770" cy="45832"/>
          </a:xfrm>
        </p:grpSpPr>
        <p:sp>
          <p:nvSpPr>
            <p:cNvPr id="62" name="Google Shape;89;p9"/>
            <p:cNvSpPr/>
            <p:nvPr/>
          </p:nvSpPr>
          <p:spPr>
            <a:xfrm rot="162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3" name="Google Shape;90;p9"/>
            <p:cNvSpPr/>
            <p:nvPr/>
          </p:nvSpPr>
          <p:spPr>
            <a:xfrm rot="162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65" name="Google Shape;93;p9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6" name="Google Shape;94;p9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67" name="Google Shape;95;p9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68" name="Google Shape;96;p9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69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4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Текст заголовка</a:t>
            </a:r>
          </a:p>
        </p:txBody>
      </p:sp>
      <p:sp>
        <p:nvSpPr>
          <p:cNvPr id="70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729450" y="2078875"/>
            <a:ext cx="7688700" cy="2261101"/>
          </a:xfrm>
          <a:prstGeom prst="rect">
            <a:avLst/>
          </a:prstGeom>
        </p:spPr>
        <p:txBody>
          <a:bodyPr/>
          <a:lstStyle>
            <a:lvl1pPr marL="457200" indent="-311150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●"/>
              <a:defRPr sz="1300"/>
            </a:lvl1pPr>
            <a:lvl2pPr marL="9686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○"/>
              <a:defRPr sz="1300"/>
            </a:lvl2pPr>
            <a:lvl3pPr marL="14258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■"/>
              <a:defRPr sz="1300"/>
            </a:lvl3pPr>
            <a:lvl4pPr marL="18830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●"/>
              <a:defRPr sz="1300"/>
            </a:lvl4pPr>
            <a:lvl5pPr marL="23402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○"/>
              <a:defRPr sz="13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BODY_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57;p6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9" name="Google Shape;59;p6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80" name="Google Shape;60;p6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81" name="Google Shape;61;p6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82" name="Google Shape;62;p6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83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729450" y="1068649"/>
            <a:ext cx="7688700" cy="1034402"/>
          </a:xfrm>
          <a:prstGeom prst="rect">
            <a:avLst/>
          </a:prstGeom>
        </p:spPr>
        <p:txBody>
          <a:bodyPr/>
          <a:lstStyle>
            <a:lvl1pPr marL="457200" indent="-311150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●"/>
              <a:defRPr sz="1300"/>
            </a:lvl1pPr>
            <a:lvl2pPr marL="9686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○"/>
              <a:defRPr sz="1300"/>
            </a:lvl2pPr>
            <a:lvl3pPr marL="14258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■"/>
              <a:defRPr sz="1300"/>
            </a:lvl3pPr>
            <a:lvl4pPr marL="18830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●"/>
              <a:defRPr sz="1300"/>
            </a:lvl4pPr>
            <a:lvl5pPr marL="23402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○"/>
              <a:defRPr sz="13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BODY_1_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65;p7" descr="Google Shape;65;p7"/>
          <p:cNvPicPr>
            <a:picLocks noChangeAspect="1"/>
          </p:cNvPicPr>
          <p:nvPr/>
        </p:nvPicPr>
        <p:blipFill>
          <a:blip r:embed="rId2"/>
          <a:srcRect t="11971" b="11970"/>
          <a:stretch>
            <a:fillRect/>
          </a:stretch>
        </p:blipFill>
        <p:spPr>
          <a:xfrm>
            <a:off x="0" y="487825"/>
            <a:ext cx="9144000" cy="4655675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Google Shape;66;p7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93" name="Google Shape;68;p7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94" name="Google Shape;69;p7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95" name="Google Shape;70;p7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96" name="Google Shape;71;p7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97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4"/>
          </a:xfrm>
          <a:prstGeom prst="rect">
            <a:avLst/>
          </a:prstGeom>
        </p:spPr>
        <p:txBody>
          <a:bodyPr/>
          <a:lstStyle>
            <a:lvl1pPr>
              <a:defRPr sz="4800"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9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TWO_COLUMN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87;p9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08" name="Google Shape;88;p9"/>
          <p:cNvGrpSpPr/>
          <p:nvPr/>
        </p:nvGrpSpPr>
        <p:grpSpPr>
          <a:xfrm>
            <a:off x="830388" y="1191251"/>
            <a:ext cx="745772" cy="45834"/>
            <a:chOff x="0" y="-1"/>
            <a:chExt cx="745770" cy="45832"/>
          </a:xfrm>
        </p:grpSpPr>
        <p:sp>
          <p:nvSpPr>
            <p:cNvPr id="106" name="Google Shape;89;p9"/>
            <p:cNvSpPr/>
            <p:nvPr/>
          </p:nvSpPr>
          <p:spPr>
            <a:xfrm rot="162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7" name="Google Shape;90;p9"/>
            <p:cNvSpPr/>
            <p:nvPr/>
          </p:nvSpPr>
          <p:spPr>
            <a:xfrm rot="162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09" name="Google Shape;93;p9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10" name="Google Shape;94;p9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11" name="Google Shape;95;p9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12" name="Google Shape;96;p9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1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4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Текст заголовка</a:t>
            </a:r>
          </a:p>
        </p:txBody>
      </p:sp>
      <p:sp>
        <p:nvSpPr>
          <p:cNvPr id="114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729325" y="2078875"/>
            <a:ext cx="3774300" cy="2261101"/>
          </a:xfrm>
          <a:prstGeom prst="rect">
            <a:avLst/>
          </a:prstGeom>
        </p:spPr>
        <p:txBody>
          <a:bodyPr/>
          <a:lstStyle>
            <a:lvl1pPr marL="457200" indent="-311150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●"/>
              <a:defRPr sz="1300"/>
            </a:lvl1pPr>
            <a:lvl2pPr marL="9686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○"/>
              <a:defRPr sz="1300"/>
            </a:lvl2pPr>
            <a:lvl3pPr marL="14258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■"/>
              <a:defRPr sz="1300"/>
            </a:lvl3pPr>
            <a:lvl4pPr marL="18830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●"/>
              <a:defRPr sz="1300"/>
            </a:lvl4pPr>
            <a:lvl5pPr marL="23402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○"/>
              <a:defRPr sz="13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15" name="Google Shape;80;p8"/>
          <p:cNvSpPr txBox="1">
            <a:spLocks noGrp="1"/>
          </p:cNvSpPr>
          <p:nvPr>
            <p:ph type="body" sz="quarter" idx="21"/>
          </p:nvPr>
        </p:nvSpPr>
        <p:spPr>
          <a:xfrm>
            <a:off x="4643604" y="2078875"/>
            <a:ext cx="3774300" cy="2261101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87;p9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26" name="Google Shape;88;p9"/>
          <p:cNvGrpSpPr/>
          <p:nvPr/>
        </p:nvGrpSpPr>
        <p:grpSpPr>
          <a:xfrm>
            <a:off x="830388" y="1191251"/>
            <a:ext cx="745772" cy="45834"/>
            <a:chOff x="0" y="-1"/>
            <a:chExt cx="745770" cy="45832"/>
          </a:xfrm>
        </p:grpSpPr>
        <p:sp>
          <p:nvSpPr>
            <p:cNvPr id="124" name="Google Shape;89;p9"/>
            <p:cNvSpPr/>
            <p:nvPr/>
          </p:nvSpPr>
          <p:spPr>
            <a:xfrm rot="162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5" name="Google Shape;90;p9"/>
            <p:cNvSpPr/>
            <p:nvPr/>
          </p:nvSpPr>
          <p:spPr>
            <a:xfrm rot="162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27" name="Google Shape;93;p9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8" name="Google Shape;94;p9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29" name="Google Shape;95;p9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30" name="Google Shape;96;p9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3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4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Текст заголовка</a:t>
            </a:r>
          </a:p>
        </p:txBody>
      </p:sp>
      <p:sp>
        <p:nvSpPr>
          <p:cNvPr id="13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E_COLUMN_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87;p9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42" name="Google Shape;88;p9"/>
          <p:cNvGrpSpPr/>
          <p:nvPr/>
        </p:nvGrpSpPr>
        <p:grpSpPr>
          <a:xfrm>
            <a:off x="830388" y="1191251"/>
            <a:ext cx="745772" cy="45834"/>
            <a:chOff x="0" y="-1"/>
            <a:chExt cx="745770" cy="45832"/>
          </a:xfrm>
        </p:grpSpPr>
        <p:sp>
          <p:nvSpPr>
            <p:cNvPr id="140" name="Google Shape;89;p9"/>
            <p:cNvSpPr/>
            <p:nvPr/>
          </p:nvSpPr>
          <p:spPr>
            <a:xfrm rot="162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41" name="Google Shape;90;p9"/>
            <p:cNvSpPr/>
            <p:nvPr/>
          </p:nvSpPr>
          <p:spPr>
            <a:xfrm rot="162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43" name="Google Shape;93;p9"/>
          <p:cNvSpPr/>
          <p:nvPr/>
        </p:nvSpPr>
        <p:spPr>
          <a:xfrm>
            <a:off x="8280450" y="0"/>
            <a:ext cx="863404" cy="454200"/>
          </a:xfrm>
          <a:prstGeom prst="rect">
            <a:avLst/>
          </a:prstGeom>
          <a:solidFill>
            <a:srgbClr val="E9ED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44" name="Google Shape;94;p9"/>
          <p:cNvSpPr/>
          <p:nvPr/>
        </p:nvSpPr>
        <p:spPr>
          <a:xfrm>
            <a:off x="8598816" y="216348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5" name="Google Shape;95;p9"/>
          <p:cNvSpPr/>
          <p:nvPr/>
        </p:nvSpPr>
        <p:spPr>
          <a:xfrm>
            <a:off x="8598816" y="250137"/>
            <a:ext cx="216304" cy="5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6" name="Google Shape;96;p9"/>
          <p:cNvSpPr/>
          <p:nvPr/>
        </p:nvSpPr>
        <p:spPr>
          <a:xfrm>
            <a:off x="8598816" y="283922"/>
            <a:ext cx="216304" cy="6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7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1" cy="1381504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r>
              <a:t>Текст заголовка</a:t>
            </a:r>
          </a:p>
        </p:txBody>
      </p:sp>
      <p:sp>
        <p:nvSpPr>
          <p:cNvPr id="148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721225" y="2781724"/>
            <a:ext cx="3300901" cy="1597503"/>
          </a:xfrm>
          <a:prstGeom prst="rect">
            <a:avLst/>
          </a:prstGeom>
        </p:spPr>
        <p:txBody>
          <a:bodyPr/>
          <a:lstStyle>
            <a:lvl1pPr marL="457200" indent="-311150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●"/>
              <a:defRPr sz="1300"/>
            </a:lvl1pPr>
            <a:lvl2pPr marL="9686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○"/>
              <a:defRPr sz="1300"/>
            </a:lvl2pPr>
            <a:lvl3pPr marL="14258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■"/>
              <a:defRPr sz="1300"/>
            </a:lvl3pPr>
            <a:lvl4pPr marL="18830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●"/>
              <a:defRPr sz="1300"/>
            </a:lvl4pPr>
            <a:lvl5pPr marL="2340261" indent="-352711">
              <a:lnSpc>
                <a:spcPct val="115000"/>
              </a:lnSpc>
              <a:buClr>
                <a:schemeClr val="accent1"/>
              </a:buClr>
              <a:buSzPts val="1300"/>
              <a:buFont typeface="Helvetica"/>
              <a:buChar char="○"/>
              <a:defRPr sz="13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4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D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0;p2" descr="Google Shape;10;p2"/>
          <p:cNvPicPr>
            <a:picLocks noChangeAspect="1"/>
          </p:cNvPicPr>
          <p:nvPr/>
        </p:nvPicPr>
        <p:blipFill>
          <a:blip r:embed="rId19"/>
          <a:srcRect t="21799" b="23591"/>
          <a:stretch>
            <a:fillRect/>
          </a:stretch>
        </p:blipFill>
        <p:spPr>
          <a:xfrm>
            <a:off x="0" y="487825"/>
            <a:ext cx="9144000" cy="4655676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Google Shape;11;p2"/>
          <p:cNvSpPr/>
          <p:nvPr/>
        </p:nvSpPr>
        <p:spPr>
          <a:xfrm>
            <a:off x="0" y="-2"/>
            <a:ext cx="9144000" cy="48780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6" name="Google Shape;12;p2"/>
          <p:cNvGrpSpPr/>
          <p:nvPr/>
        </p:nvGrpSpPr>
        <p:grpSpPr>
          <a:xfrm>
            <a:off x="830388" y="1191251"/>
            <a:ext cx="745772" cy="45834"/>
            <a:chOff x="0" y="-1"/>
            <a:chExt cx="745770" cy="45832"/>
          </a:xfrm>
        </p:grpSpPr>
        <p:sp>
          <p:nvSpPr>
            <p:cNvPr id="4" name="Google Shape;13;p2"/>
            <p:cNvSpPr/>
            <p:nvPr/>
          </p:nvSpPr>
          <p:spPr>
            <a:xfrm rot="16200000">
              <a:off x="536422" y="-163518"/>
              <a:ext cx="45833" cy="372866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5" name="Google Shape;14;p2"/>
            <p:cNvSpPr/>
            <p:nvPr/>
          </p:nvSpPr>
          <p:spPr>
            <a:xfrm rot="16200000">
              <a:off x="165091" y="-165093"/>
              <a:ext cx="45833" cy="376017"/>
            </a:xfrm>
            <a:prstGeom prst="rect">
              <a:avLst/>
            </a:prstGeom>
            <a:solidFill>
              <a:srgbClr val="1A998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7" name="Google Shape;18;p2"/>
          <p:cNvSpPr txBox="1"/>
          <p:nvPr/>
        </p:nvSpPr>
        <p:spPr>
          <a:xfrm>
            <a:off x="226549" y="103573"/>
            <a:ext cx="998102" cy="2717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1" tIns="91421" rIns="91421" bIns="91421" anchor="ctr">
            <a:spAutoFit/>
          </a:bodyPr>
          <a:lstStyle>
            <a:lvl1pPr>
              <a:defRPr sz="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</a:lstStyle>
          <a:p>
            <a:r>
              <a:t>Конфиденциально</a:t>
            </a:r>
          </a:p>
        </p:txBody>
      </p:sp>
      <p:sp>
        <p:nvSpPr>
          <p:cNvPr id="8" name="Google Shape;19;p2"/>
          <p:cNvSpPr txBox="1"/>
          <p:nvPr/>
        </p:nvSpPr>
        <p:spPr>
          <a:xfrm>
            <a:off x="1296766" y="103573"/>
            <a:ext cx="2100603" cy="2717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1" tIns="91421" rIns="91421" bIns="91421" anchor="ctr">
            <a:spAutoFit/>
          </a:bodyPr>
          <a:lstStyle/>
          <a:p>
            <a:pPr>
              <a:defRPr sz="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pPr>
            <a:r>
              <a:t>Создано для компании </a:t>
            </a:r>
            <a:r>
              <a:rPr b="1"/>
              <a:t>[Название компании]</a:t>
            </a:r>
          </a:p>
        </p:txBody>
      </p:sp>
      <p:sp>
        <p:nvSpPr>
          <p:cNvPr id="9" name="Google Shape;20;p2"/>
          <p:cNvSpPr txBox="1"/>
          <p:nvPr/>
        </p:nvSpPr>
        <p:spPr>
          <a:xfrm>
            <a:off x="8213935" y="103573"/>
            <a:ext cx="705904" cy="2717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1" tIns="91421" rIns="91421" bIns="91421" anchor="ctr">
            <a:spAutoFit/>
          </a:bodyPr>
          <a:lstStyle>
            <a:lvl1pPr algn="r">
              <a:defRPr sz="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</a:lstStyle>
          <a:p>
            <a:r>
              <a:t>Версия 1.0</a:t>
            </a:r>
          </a:p>
        </p:txBody>
      </p:sp>
      <p:sp>
        <p:nvSpPr>
          <p:cNvPr id="10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729450" y="1322449"/>
            <a:ext cx="7688100" cy="166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1" tIns="91421" rIns="91421" bIns="91421"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11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729626" y="3172897"/>
            <a:ext cx="7688103" cy="5412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1" tIns="91421" rIns="91421" bIns="91421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2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8748197" y="4779029"/>
            <a:ext cx="336808" cy="335245"/>
          </a:xfrm>
          <a:prstGeom prst="rect">
            <a:avLst/>
          </a:prstGeom>
          <a:ln w="12700">
            <a:miter lim="400000"/>
          </a:ln>
        </p:spPr>
        <p:txBody>
          <a:bodyPr wrap="none" lIns="91421" tIns="91421" rIns="91421" bIns="91421" anchor="ctr">
            <a:spAutoFit/>
          </a:bodyPr>
          <a:lstStyle>
            <a:lvl1pPr algn="r"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1" i="0" u="none" strike="noStrike" cap="none" spc="0" baseline="0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1" i="0" u="none" strike="noStrike" cap="none" spc="0" baseline="0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1" i="0" u="none" strike="noStrike" cap="none" spc="0" baseline="0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1" i="0" u="none" strike="noStrike" cap="none" spc="0" baseline="0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1" i="0" u="none" strike="noStrike" cap="none" spc="0" baseline="0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1" i="0" u="none" strike="noStrike" cap="none" spc="0" baseline="0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1" i="0" u="none" strike="noStrike" cap="none" spc="0" baseline="0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1" i="0" u="none" strike="noStrike" cap="none" spc="0" baseline="0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1" i="0" u="none" strike="noStrike" cap="none" spc="0" baseline="0">
          <a:solidFill>
            <a:srgbClr val="1A1A1A"/>
          </a:solidFill>
          <a:uFillTx/>
          <a:latin typeface="Raleway"/>
          <a:ea typeface="Raleway"/>
          <a:cs typeface="Raleway"/>
          <a:sym typeface="Raleway"/>
        </a:defRPr>
      </a:lvl9pPr>
    </p:titleStyle>
    <p:bodyStyle>
      <a:lvl1pPr marL="0" marR="0" indent="1460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1pPr>
      <a:lvl2pPr marL="0" marR="0" indent="1460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2pPr>
      <a:lvl3pPr marL="0" marR="0" indent="1460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3pPr>
      <a:lvl4pPr marL="0" marR="0" indent="1460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4pPr>
      <a:lvl5pPr marL="0" marR="0" indent="1460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5pPr>
      <a:lvl6pPr marL="3005857" marR="0" indent="-434107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ts val="1600"/>
        <a:buFontTx/>
        <a:buChar char="■"/>
        <a:tabLst/>
        <a:defRPr sz="1600" b="0" i="0" u="none" strike="noStrike" cap="none" spc="0" baseline="0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6pPr>
      <a:lvl7pPr marL="3463056" marR="0" indent="-434107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ts val="1600"/>
        <a:buFontTx/>
        <a:buChar char="●"/>
        <a:tabLst/>
        <a:defRPr sz="1600" b="0" i="0" u="none" strike="noStrike" cap="none" spc="0" baseline="0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7pPr>
      <a:lvl8pPr marL="3920256" marR="0" indent="-434106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ts val="1600"/>
        <a:buFontTx/>
        <a:buChar char="○"/>
        <a:tabLst/>
        <a:defRPr sz="1600" b="0" i="0" u="none" strike="noStrike" cap="none" spc="0" baseline="0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8pPr>
      <a:lvl9pPr marL="4377456" marR="0" indent="-434106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Pts val="1600"/>
        <a:buFontTx/>
        <a:buChar char="■"/>
        <a:tabLst/>
        <a:defRPr sz="1600" b="0" i="0" u="none" strike="noStrike" cap="none" spc="0" baseline="0">
          <a:solidFill>
            <a:schemeClr val="accent1"/>
          </a:solidFill>
          <a:uFillTx/>
          <a:latin typeface="Lato"/>
          <a:ea typeface="Lato"/>
          <a:cs typeface="Lato"/>
          <a:sym typeface="Lato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rodioncode/network2" TargetMode="Externa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176;p18"/>
          <p:cNvSpPr txBox="1">
            <a:spLocks noGrp="1"/>
          </p:cNvSpPr>
          <p:nvPr>
            <p:ph type="title"/>
          </p:nvPr>
        </p:nvSpPr>
        <p:spPr>
          <a:xfrm>
            <a:off x="677725" y="1279000"/>
            <a:ext cx="7688100" cy="284670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>
              <a:defRPr>
                <a:solidFill>
                  <a:srgbClr val="F1C232"/>
                </a:solidFill>
              </a:defRPr>
            </a:pPr>
            <a:r>
              <a:t>&lt;</a:t>
            </a:r>
            <a:r>
              <a:rPr>
                <a:solidFill>
                  <a:srgbClr val="1A1A1A"/>
                </a:solidFill>
              </a:rPr>
              <a:t>TeachMeSkills</a:t>
            </a:r>
            <a:r>
              <a:t>/&gt;</a:t>
            </a:r>
            <a:endParaRPr sz="5500"/>
          </a:p>
          <a:p>
            <a:pPr>
              <a:defRPr sz="1200" b="0"/>
            </a:pPr>
            <a:endParaRPr sz="5500"/>
          </a:p>
          <a:p>
            <a:pPr>
              <a:defRPr sz="1200" b="0"/>
            </a:pPr>
            <a:endParaRPr sz="5500"/>
          </a:p>
          <a:p>
            <a:pPr>
              <a:defRPr sz="1200" b="0"/>
            </a:pPr>
            <a:endParaRPr sz="5500"/>
          </a:p>
          <a:p>
            <a:pPr>
              <a:defRPr sz="1200" b="0"/>
            </a:pPr>
            <a:endParaRPr sz="5500"/>
          </a:p>
          <a:p>
            <a:pPr>
              <a:defRPr sz="1200" b="0"/>
            </a:pPr>
            <a:endParaRPr sz="5500"/>
          </a:p>
          <a:p>
            <a:pPr>
              <a:defRPr sz="1200" b="0"/>
            </a:pPr>
            <a:r>
              <a:t>Школа программирования</a:t>
            </a:r>
          </a:p>
          <a:p>
            <a:pPr>
              <a:defRPr sz="1200"/>
            </a:pPr>
            <a:r>
              <a:t>teachmeskills.com</a:t>
            </a:r>
          </a:p>
        </p:txBody>
      </p:sp>
      <p:pic>
        <p:nvPicPr>
          <p:cNvPr id="274" name="Google Shape;177;p18" descr="Google Shape;177;p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725" y="1050400"/>
            <a:ext cx="1885951" cy="2286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432;p53"/>
          <p:cNvSpPr txBox="1">
            <a:spLocks noGrp="1"/>
          </p:cNvSpPr>
          <p:nvPr>
            <p:ph type="body" sz="half" idx="1"/>
          </p:nvPr>
        </p:nvSpPr>
        <p:spPr>
          <a:xfrm>
            <a:off x="965097" y="1732208"/>
            <a:ext cx="6037601" cy="233568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-US" sz="1200" dirty="0">
                <a:latin typeface="Raleway"/>
              </a:rPr>
              <a:t>Retrofit2, </a:t>
            </a:r>
            <a:r>
              <a:rPr lang="en-US" sz="1200" dirty="0" err="1">
                <a:latin typeface="Raleway"/>
              </a:rPr>
              <a:t>OkHttp</a:t>
            </a:r>
            <a:endParaRPr lang="en-US" sz="1200" dirty="0">
              <a:latin typeface="Raleway"/>
            </a:endParaRPr>
          </a:p>
          <a:p>
            <a:pPr marL="0" indent="0" defTabSz="886966">
              <a:lnSpc>
                <a:spcPct val="140000"/>
              </a:lnSpc>
              <a:buSzTx/>
              <a:buNone/>
              <a:defRPr sz="17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pPr>
            <a:r>
              <a:rPr lang="en-US" dirty="0" err="1"/>
              <a:t>Gson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/>
              <a:t>Moshi: </a:t>
            </a:r>
            <a:r>
              <a:rPr lang="ru-RU" dirty="0" err="1"/>
              <a:t>сериализация</a:t>
            </a:r>
            <a:r>
              <a:rPr lang="ru-RU" dirty="0"/>
              <a:t> </a:t>
            </a:r>
            <a:r>
              <a:rPr lang="en-US" dirty="0"/>
              <a:t>JSON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ru-RU" dirty="0"/>
              <a:t>Загрузка изображений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-US" dirty="0" err="1"/>
              <a:t>Ktor</a:t>
            </a:r>
            <a:endParaRPr lang="en-US" dirty="0"/>
          </a:p>
        </p:txBody>
      </p:sp>
      <p:pic>
        <p:nvPicPr>
          <p:cNvPr id="284" name="Google Shape;433;p53" descr="Google Shape;433;p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125" y="1057275"/>
            <a:ext cx="1943101" cy="314325"/>
          </a:xfrm>
          <a:prstGeom prst="rect">
            <a:avLst/>
          </a:prstGeom>
          <a:ln w="12700">
            <a:miter lim="400000"/>
          </a:ln>
        </p:spPr>
      </p:pic>
      <p:sp>
        <p:nvSpPr>
          <p:cNvPr id="285" name="Google Shape;434;p53"/>
          <p:cNvSpPr/>
          <p:nvPr/>
        </p:nvSpPr>
        <p:spPr>
          <a:xfrm rot="5400000">
            <a:off x="855443" y="2221209"/>
            <a:ext cx="112204" cy="107104"/>
          </a:xfrm>
          <a:prstGeom prst="triangle">
            <a:avLst/>
          </a:prstGeom>
          <a:solidFill>
            <a:srgbClr val="1A1A1A"/>
          </a:solidFill>
          <a:ln>
            <a:solidFill>
              <a:srgbClr val="1A1A1A"/>
            </a:solidFill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5741419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B9C7B-4635-0B33-0723-3E6BB60F8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CABD720F-92BC-C81E-62B8-6B0E0E7C6B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en-US" sz="1900" dirty="0" err="1"/>
              <a:t>Gson</a:t>
            </a:r>
            <a:br>
              <a:rPr lang="en-US" dirty="0"/>
            </a:br>
            <a:br>
              <a:rPr lang="en-US" sz="1200" b="0" dirty="0"/>
            </a:br>
            <a:r>
              <a:rPr lang="ru-RU" sz="1200" b="0" dirty="0" err="1"/>
              <a:t>Gson</a:t>
            </a:r>
            <a:r>
              <a:rPr lang="ru-RU" sz="1200" b="0" dirty="0"/>
              <a:t> — библиотека для преобразования JSON ↔ объекты </a:t>
            </a:r>
            <a:r>
              <a:rPr lang="ru-RU" sz="1200" b="0" dirty="0" err="1"/>
              <a:t>Kotlin</a:t>
            </a:r>
            <a:r>
              <a:rPr lang="ru-RU" sz="1200" b="0" dirty="0"/>
              <a:t>/Java.</a:t>
            </a:r>
            <a:br>
              <a:rPr lang="ru-RU" sz="1200" b="0" dirty="0"/>
            </a:br>
            <a:br>
              <a:rPr lang="ru-RU" sz="1200" b="0" dirty="0"/>
            </a:br>
            <a:r>
              <a:rPr lang="ru-RU" sz="1200" b="0" dirty="0"/>
              <a:t>Особенности и возможности:</a:t>
            </a:r>
            <a:br>
              <a:rPr lang="ru-RU" sz="1200" b="0" dirty="0"/>
            </a:br>
            <a:r>
              <a:rPr lang="ru-RU" sz="1200" b="0" dirty="0"/>
              <a:t>Простота: Простая интеграция, работает "из коробки" с большинством Java/</a:t>
            </a:r>
            <a:r>
              <a:rPr lang="ru-RU" sz="1200" b="0" dirty="0" err="1"/>
              <a:t>Kotlin</a:t>
            </a:r>
            <a:r>
              <a:rPr lang="ru-RU" sz="1200" b="0" dirty="0"/>
              <a:t> моделей.</a:t>
            </a:r>
            <a:br>
              <a:rPr lang="ru-RU" sz="1200" b="0" dirty="0"/>
            </a:br>
            <a:r>
              <a:rPr lang="ru-RU" sz="1200" b="0" dirty="0"/>
              <a:t>Гибкость: Можно использовать аннотации @SerializedName("real_name") и собственные </a:t>
            </a:r>
            <a:r>
              <a:rPr lang="ru-RU" sz="1200" b="0" dirty="0" err="1"/>
              <a:t>TypeAdapter’ы</a:t>
            </a:r>
            <a:r>
              <a:rPr lang="ru-RU" sz="1200" b="0" dirty="0"/>
              <a:t> для </a:t>
            </a:r>
            <a:r>
              <a:rPr lang="ru-RU" sz="1200" b="0" dirty="0" err="1"/>
              <a:t>кастомных</a:t>
            </a:r>
            <a:r>
              <a:rPr lang="ru-RU" sz="1200" b="0" dirty="0"/>
              <a:t> преобразований.</a:t>
            </a:r>
            <a:br>
              <a:rPr lang="ru-RU" sz="1200" b="0" dirty="0"/>
            </a:br>
            <a:r>
              <a:rPr lang="ru-RU" sz="1200" b="0" dirty="0"/>
              <a:t>Широкая совместимость: Поддержка Java и </a:t>
            </a:r>
            <a:r>
              <a:rPr lang="ru-RU" sz="1200" b="0" dirty="0" err="1"/>
              <a:t>Kotlin</a:t>
            </a:r>
            <a:r>
              <a:rPr lang="ru-RU" sz="1200" b="0" dirty="0"/>
              <a:t>, работает с разными типами коллекций.</a:t>
            </a:r>
            <a:br>
              <a:rPr lang="ru-RU" sz="1200" b="0" dirty="0"/>
            </a:br>
            <a:r>
              <a:rPr lang="ru-RU" sz="1200" b="0" dirty="0"/>
              <a:t>Интеграция: Используется в </a:t>
            </a:r>
            <a:r>
              <a:rPr lang="ru-RU" sz="1200" b="0" dirty="0" err="1"/>
              <a:t>Retrofit</a:t>
            </a:r>
            <a:r>
              <a:rPr lang="ru-RU" sz="1200" b="0" dirty="0"/>
              <a:t> как конвертер.</a:t>
            </a:r>
            <a:br>
              <a:rPr lang="ru-RU" sz="1200" b="0" dirty="0"/>
            </a:b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8AA7598D-8A7B-2CBD-844F-B978D5348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6AE1523-ADD9-434E-A3EC-68F8EB635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5291" y="4201747"/>
            <a:ext cx="5120816" cy="870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68755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B9C7B-4635-0B33-0723-3E6BB60F8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CABD720F-92BC-C81E-62B8-6B0E0E7C6B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en-US" sz="1900" dirty="0" err="1"/>
              <a:t>Gson</a:t>
            </a:r>
            <a:br>
              <a:rPr lang="en-US" dirty="0"/>
            </a:br>
            <a:br>
              <a:rPr lang="en-US" sz="1200" b="0" dirty="0"/>
            </a:br>
            <a:r>
              <a:rPr lang="ru-RU" sz="1200" b="0" dirty="0"/>
              <a:t>Минусы:</a:t>
            </a:r>
            <a:br>
              <a:rPr lang="ru-RU" sz="1200" b="0" dirty="0"/>
            </a:br>
            <a:r>
              <a:rPr lang="ru-RU" sz="1200" b="0" dirty="0"/>
              <a:t>Нет строгой проверки типов (некорректный JSON может не вызвать ошибку).</a:t>
            </a:r>
            <a:br>
              <a:rPr lang="ru-RU" sz="1200" b="0" dirty="0"/>
            </a:br>
            <a:r>
              <a:rPr lang="ru-RU" sz="1200" b="0" dirty="0"/>
              <a:t>Не различает </a:t>
            </a:r>
            <a:r>
              <a:rPr lang="ru-RU" sz="1200" b="0" dirty="0" err="1"/>
              <a:t>nullable</a:t>
            </a:r>
            <a:r>
              <a:rPr lang="ru-RU" sz="1200" b="0" dirty="0"/>
              <a:t> и </a:t>
            </a:r>
            <a:r>
              <a:rPr lang="ru-RU" sz="1200" b="0" dirty="0" err="1"/>
              <a:t>non-nullable</a:t>
            </a:r>
            <a:r>
              <a:rPr lang="ru-RU" sz="1200" b="0" dirty="0"/>
              <a:t> свойства </a:t>
            </a:r>
            <a:r>
              <a:rPr lang="ru-RU" sz="1200" b="0" dirty="0" err="1"/>
              <a:t>Kotlin</a:t>
            </a:r>
            <a:r>
              <a:rPr lang="ru-RU" sz="1200" b="0" dirty="0"/>
              <a:t>.</a:t>
            </a:r>
            <a:br>
              <a:rPr lang="ru-RU" sz="1200" b="0" dirty="0"/>
            </a:br>
            <a:r>
              <a:rPr lang="ru-RU" sz="1200" b="0" dirty="0"/>
              <a:t>Нет поддержки </a:t>
            </a:r>
            <a:r>
              <a:rPr lang="ru-RU" sz="1200" b="0" dirty="0" err="1"/>
              <a:t>sealed</a:t>
            </a:r>
            <a:r>
              <a:rPr lang="ru-RU" sz="1200" b="0" dirty="0"/>
              <a:t>-классов "из коробки".</a:t>
            </a:r>
            <a:br>
              <a:rPr lang="ru-RU" sz="1200" b="0" dirty="0"/>
            </a:br>
            <a:r>
              <a:rPr lang="ru-RU" sz="1200" b="0" dirty="0"/>
              <a:t>Не развивается так активно, как </a:t>
            </a:r>
            <a:r>
              <a:rPr lang="ru-RU" sz="1200" b="0" dirty="0" err="1"/>
              <a:t>Moshi</a:t>
            </a:r>
            <a:r>
              <a:rPr lang="ru-RU" sz="1200" b="0" dirty="0"/>
              <a:t> или </a:t>
            </a:r>
            <a:r>
              <a:rPr lang="ru-RU" sz="1200" b="0" dirty="0" err="1"/>
              <a:t>kotlinx.serialization</a:t>
            </a:r>
            <a:r>
              <a:rPr lang="ru-RU" sz="1200" b="0" dirty="0"/>
              <a:t>.</a:t>
            </a:r>
            <a:br>
              <a:rPr lang="ru-RU" sz="1200" b="0" dirty="0"/>
            </a:b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8AA7598D-8A7B-2CBD-844F-B978D5348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0720621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B9C7B-4635-0B33-0723-3E6BB60F8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CABD720F-92BC-C81E-62B8-6B0E0E7C6B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en-US" sz="1900" dirty="0" err="1"/>
              <a:t>kotlinx.serialization</a:t>
            </a:r>
            <a:r>
              <a:rPr lang="en-US" sz="1900" dirty="0"/>
              <a:t>  </a:t>
            </a:r>
            <a:br>
              <a:rPr lang="en-US" dirty="0"/>
            </a:br>
            <a:br>
              <a:rPr lang="en-US" sz="1200" b="0" dirty="0"/>
            </a:br>
            <a:r>
              <a:rPr lang="en-US" sz="1200" b="0" dirty="0" err="1"/>
              <a:t>kotlinx.serialization</a:t>
            </a:r>
            <a:r>
              <a:rPr lang="en-US" sz="1200" b="0" dirty="0"/>
              <a:t> — </a:t>
            </a:r>
            <a:r>
              <a:rPr lang="ru-RU" sz="1200" b="0" dirty="0"/>
              <a:t>официальная библиотека от </a:t>
            </a:r>
            <a:r>
              <a:rPr lang="en-US" sz="1200" b="0" dirty="0"/>
              <a:t>JetBrains </a:t>
            </a:r>
            <a:r>
              <a:rPr lang="ru-RU" sz="1200" b="0" dirty="0"/>
              <a:t>для </a:t>
            </a:r>
            <a:r>
              <a:rPr lang="ru-RU" sz="1200" b="0" dirty="0" err="1"/>
              <a:t>сериализации</a:t>
            </a:r>
            <a:r>
              <a:rPr lang="ru-RU" sz="1200" b="0" dirty="0"/>
              <a:t> и </a:t>
            </a:r>
            <a:r>
              <a:rPr lang="ru-RU" sz="1200" b="0" dirty="0" err="1"/>
              <a:t>десериализации</a:t>
            </a:r>
            <a:r>
              <a:rPr lang="ru-RU" sz="1200" b="0" dirty="0"/>
              <a:t> данных в </a:t>
            </a:r>
            <a:r>
              <a:rPr lang="en-US" sz="1200" b="0" dirty="0"/>
              <a:t>Kotlin, </a:t>
            </a:r>
            <a:r>
              <a:rPr lang="ru-RU" sz="1200" b="0" dirty="0"/>
              <a:t>поддерживает множество форматов (</a:t>
            </a:r>
            <a:r>
              <a:rPr lang="en-US" sz="1200" b="0" dirty="0"/>
              <a:t>JSON, </a:t>
            </a:r>
            <a:r>
              <a:rPr lang="en-US" sz="1200" b="0" dirty="0" err="1"/>
              <a:t>ProtoBuf</a:t>
            </a:r>
            <a:r>
              <a:rPr lang="en-US" sz="1200" b="0" dirty="0"/>
              <a:t>, CBOR, XML </a:t>
            </a:r>
            <a:r>
              <a:rPr lang="ru-RU" sz="1200" b="0" dirty="0"/>
              <a:t>и др.).</a:t>
            </a:r>
            <a:br>
              <a:rPr lang="ru-RU" sz="1200" b="0" dirty="0"/>
            </a:br>
            <a:br>
              <a:rPr lang="ru-RU" sz="1200" b="0" dirty="0"/>
            </a:br>
            <a:r>
              <a:rPr lang="ru-RU" sz="1200" b="0" dirty="0"/>
              <a:t>Плюсы и особенности:</a:t>
            </a:r>
            <a:br>
              <a:rPr lang="ru-RU" sz="1200" b="0" dirty="0"/>
            </a:br>
            <a:r>
              <a:rPr lang="en-US" sz="1200" b="0" dirty="0"/>
              <a:t>Kotlin-first: </a:t>
            </a:r>
            <a:r>
              <a:rPr lang="ru-RU" sz="1200" b="0" dirty="0"/>
              <a:t>полностью написана для </a:t>
            </a:r>
            <a:r>
              <a:rPr lang="en-US" sz="1200" b="0" dirty="0"/>
              <a:t>Kotlin, </a:t>
            </a:r>
            <a:r>
              <a:rPr lang="ru-RU" sz="1200" b="0" dirty="0"/>
              <a:t>поддержка </a:t>
            </a:r>
            <a:r>
              <a:rPr lang="en-US" sz="1200" b="0" dirty="0"/>
              <a:t>data-</a:t>
            </a:r>
            <a:r>
              <a:rPr lang="ru-RU" sz="1200" b="0" dirty="0"/>
              <a:t>классов, </a:t>
            </a:r>
            <a:r>
              <a:rPr lang="en-US" sz="1200" b="0" dirty="0"/>
              <a:t>sealed-</a:t>
            </a:r>
            <a:r>
              <a:rPr lang="ru-RU" sz="1200" b="0" dirty="0"/>
              <a:t>классов, </a:t>
            </a:r>
            <a:r>
              <a:rPr lang="en-US" sz="1200" b="0" dirty="0"/>
              <a:t>generics.</a:t>
            </a:r>
            <a:br>
              <a:rPr lang="en-US" sz="1200" b="0" dirty="0"/>
            </a:br>
            <a:r>
              <a:rPr lang="ru-RU" sz="1200" b="0" dirty="0"/>
              <a:t>Поддержка многих форматов: </a:t>
            </a:r>
            <a:r>
              <a:rPr lang="en-US" sz="1200" b="0" dirty="0"/>
              <a:t>JSON, CBOR, </a:t>
            </a:r>
            <a:r>
              <a:rPr lang="en-US" sz="1200" b="0" dirty="0" err="1"/>
              <a:t>ProtoBuf</a:t>
            </a:r>
            <a:r>
              <a:rPr lang="en-US" sz="1200" b="0" dirty="0"/>
              <a:t>, </a:t>
            </a:r>
            <a:r>
              <a:rPr lang="en-US" sz="1200" b="0" dirty="0" err="1"/>
              <a:t>Hocon</a:t>
            </a:r>
            <a:r>
              <a:rPr lang="en-US" sz="1200" b="0" dirty="0"/>
              <a:t>, XML (</a:t>
            </a:r>
            <a:r>
              <a:rPr lang="ru-RU" sz="1200" b="0" dirty="0"/>
              <a:t>через плагин).</a:t>
            </a:r>
            <a:br>
              <a:rPr lang="ru-RU" sz="1200" b="0" dirty="0"/>
            </a:br>
            <a:r>
              <a:rPr lang="ru-RU" sz="1200" b="0" dirty="0"/>
              <a:t>Очень гибкая настройка: </a:t>
            </a:r>
            <a:r>
              <a:rPr lang="ru-RU" sz="1200" b="0" dirty="0" err="1"/>
              <a:t>кастомные</a:t>
            </a:r>
            <a:r>
              <a:rPr lang="ru-RU" sz="1200" b="0" dirty="0"/>
              <a:t> </a:t>
            </a:r>
            <a:r>
              <a:rPr lang="ru-RU" sz="1200" b="0" dirty="0" err="1"/>
              <a:t>сериализаторы</a:t>
            </a:r>
            <a:r>
              <a:rPr lang="ru-RU" sz="1200" b="0" dirty="0"/>
              <a:t>, аннотации (@</a:t>
            </a:r>
            <a:r>
              <a:rPr lang="en-US" sz="1200" b="0" dirty="0" err="1"/>
              <a:t>SerialName</a:t>
            </a:r>
            <a:r>
              <a:rPr lang="en-US" sz="1200" b="0" dirty="0"/>
              <a:t>, @Serializable, @SerialIgnore </a:t>
            </a:r>
            <a:r>
              <a:rPr lang="ru-RU" sz="1200" b="0" dirty="0"/>
              <a:t>и др.).</a:t>
            </a:r>
            <a:br>
              <a:rPr lang="ru-RU" sz="1200" b="0" dirty="0"/>
            </a:br>
            <a:r>
              <a:rPr lang="ru-RU" sz="1200" b="0" dirty="0"/>
              <a:t>Простое подключение к </a:t>
            </a:r>
            <a:r>
              <a:rPr lang="en-US" sz="1200" b="0" dirty="0" err="1"/>
              <a:t>Ktor</a:t>
            </a:r>
            <a:r>
              <a:rPr lang="en-US" sz="1200" b="0" dirty="0"/>
              <a:t> Client, Retrofit, Room </a:t>
            </a:r>
            <a:r>
              <a:rPr lang="ru-RU" sz="1200" b="0" dirty="0"/>
              <a:t>и др.</a:t>
            </a:r>
            <a:br>
              <a:rPr lang="ru-RU" sz="1200" b="0" dirty="0"/>
            </a:br>
            <a:r>
              <a:rPr lang="ru-RU" sz="1200" b="0" dirty="0"/>
              <a:t>Компиляция </a:t>
            </a:r>
            <a:r>
              <a:rPr lang="ru-RU" sz="1200" b="0" dirty="0" err="1"/>
              <a:t>сериализаторов</a:t>
            </a:r>
            <a:r>
              <a:rPr lang="ru-RU" sz="1200" b="0" dirty="0"/>
              <a:t> во время сборки — быстрый </a:t>
            </a:r>
            <a:r>
              <a:rPr lang="en-US" sz="1200" b="0" dirty="0"/>
              <a:t>runtime.</a:t>
            </a:r>
            <a:br>
              <a:rPr lang="en-US" sz="1200" b="0" dirty="0"/>
            </a:br>
            <a:r>
              <a:rPr lang="ru-RU" sz="1200" b="0" dirty="0"/>
              <a:t>Интеграция с </a:t>
            </a:r>
            <a:r>
              <a:rPr lang="en-US" sz="1200" b="0" dirty="0"/>
              <a:t>Kotlin Multiplatform!</a:t>
            </a:r>
            <a:br>
              <a:rPr lang="ru-RU" sz="1200" b="0" dirty="0"/>
            </a:b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8AA7598D-8A7B-2CBD-844F-B978D5348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550852445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B9C7B-4635-0B33-0723-3E6BB60F8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CABD720F-92BC-C81E-62B8-6B0E0E7C6B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en-US" sz="1900" dirty="0" err="1"/>
              <a:t>kotlinx.serialization</a:t>
            </a:r>
            <a:r>
              <a:rPr lang="en-US" sz="1900" dirty="0"/>
              <a:t>  </a:t>
            </a:r>
            <a:br>
              <a:rPr lang="en-US" dirty="0"/>
            </a:br>
            <a:br>
              <a:rPr lang="en-US" sz="1200" b="0" dirty="0"/>
            </a:br>
            <a:r>
              <a:rPr lang="ru-RU" sz="1200" b="0" dirty="0"/>
              <a:t>Минусы:</a:t>
            </a:r>
            <a:br>
              <a:rPr lang="ru-RU" sz="1200" b="0" dirty="0"/>
            </a:br>
            <a:r>
              <a:rPr lang="ru-RU" sz="1200" b="0" dirty="0"/>
              <a:t>Требует плагин и аннотацию @Serializable для всех </a:t>
            </a:r>
            <a:r>
              <a:rPr lang="ru-RU" sz="1200" b="0" dirty="0" err="1"/>
              <a:t>сериализуемых</a:t>
            </a:r>
            <a:r>
              <a:rPr lang="ru-RU" sz="1200" b="0" dirty="0"/>
              <a:t> классов.</a:t>
            </a:r>
            <a:br>
              <a:rPr lang="ru-RU" sz="1200" b="0" dirty="0"/>
            </a:br>
            <a:r>
              <a:rPr lang="ru-RU" sz="1200" b="0" dirty="0"/>
              <a:t>Иногда сложнее с кастомизацией сложных структур (но возможности постоянно растут).</a:t>
            </a:r>
            <a:br>
              <a:rPr lang="ru-RU" sz="1200" b="0" dirty="0"/>
            </a:b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8AA7598D-8A7B-2CBD-844F-B978D5348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9AE970F-24AD-4C5C-A75B-2116990A65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4911" y="3120252"/>
            <a:ext cx="6113282" cy="1580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62162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B9C7B-4635-0B33-0723-3E6BB60F8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CABD720F-92BC-C81E-62B8-6B0E0E7C6B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en-US" sz="1900" dirty="0"/>
              <a:t>Moshi </a:t>
            </a:r>
            <a:br>
              <a:rPr lang="en-US" dirty="0"/>
            </a:br>
            <a:br>
              <a:rPr lang="en-US" sz="1200" b="0" dirty="0"/>
            </a:br>
            <a:r>
              <a:rPr lang="ru-RU" sz="1200" b="0" dirty="0" err="1"/>
              <a:t>Moshi</a:t>
            </a:r>
            <a:r>
              <a:rPr lang="ru-RU" sz="1200" b="0" dirty="0"/>
              <a:t> — современная JSON-библиотека от Square для </a:t>
            </a:r>
            <a:r>
              <a:rPr lang="ru-RU" sz="1200" b="0" dirty="0" err="1"/>
              <a:t>сериализации</a:t>
            </a:r>
            <a:r>
              <a:rPr lang="ru-RU" sz="1200" b="0" dirty="0"/>
              <a:t> и </a:t>
            </a:r>
            <a:r>
              <a:rPr lang="ru-RU" sz="1200" b="0" dirty="0" err="1"/>
              <a:t>десериализации</a:t>
            </a:r>
            <a:r>
              <a:rPr lang="ru-RU" sz="1200" b="0" dirty="0"/>
              <a:t> объектов в </a:t>
            </a:r>
            <a:r>
              <a:rPr lang="ru-RU" sz="1200" b="0" dirty="0" err="1"/>
              <a:t>Kotlin</a:t>
            </a:r>
            <a:r>
              <a:rPr lang="ru-RU" sz="1200" b="0" dirty="0"/>
              <a:t> и Java.</a:t>
            </a:r>
            <a:br>
              <a:rPr lang="ru-RU" sz="1200" b="0" dirty="0"/>
            </a:br>
            <a:r>
              <a:rPr lang="ru-RU" sz="1200" b="0" dirty="0"/>
              <a:t>Плюсы и особенности:</a:t>
            </a:r>
            <a:br>
              <a:rPr lang="ru-RU" sz="1200" b="0" dirty="0"/>
            </a:br>
            <a:r>
              <a:rPr lang="ru-RU" sz="1200" b="0" dirty="0" err="1"/>
              <a:t>Kotlin-friendly</a:t>
            </a:r>
            <a:r>
              <a:rPr lang="ru-RU" sz="1200" b="0" dirty="0"/>
              <a:t>: отлично работает с </a:t>
            </a:r>
            <a:r>
              <a:rPr lang="ru-RU" sz="1200" b="0" dirty="0" err="1"/>
              <a:t>data</a:t>
            </a:r>
            <a:r>
              <a:rPr lang="ru-RU" sz="1200" b="0" dirty="0"/>
              <a:t>-классами, поддерживает </a:t>
            </a:r>
            <a:r>
              <a:rPr lang="ru-RU" sz="1200" b="0" dirty="0" err="1"/>
              <a:t>Kotlin</a:t>
            </a:r>
            <a:r>
              <a:rPr lang="ru-RU" sz="1200" b="0" dirty="0"/>
              <a:t>-модули (может автоматически работать с </a:t>
            </a:r>
            <a:r>
              <a:rPr lang="ru-RU" sz="1200" b="0" dirty="0" err="1"/>
              <a:t>nullable</a:t>
            </a:r>
            <a:r>
              <a:rPr lang="ru-RU" sz="1200" b="0" dirty="0"/>
              <a:t>/</a:t>
            </a:r>
            <a:r>
              <a:rPr lang="ru-RU" sz="1200" b="0" dirty="0" err="1"/>
              <a:t>non-nullable</a:t>
            </a:r>
            <a:r>
              <a:rPr lang="ru-RU" sz="1200" b="0" dirty="0"/>
              <a:t> полями).</a:t>
            </a:r>
            <a:br>
              <a:rPr lang="ru-RU" sz="1200" b="0" dirty="0"/>
            </a:br>
            <a:r>
              <a:rPr lang="ru-RU" sz="1200" b="0" dirty="0"/>
              <a:t>Аннотации: поддержка аннотаций для соответствия JSON-ключей (@Json(name = "</a:t>
            </a:r>
            <a:r>
              <a:rPr lang="ru-RU" sz="1200" b="0" dirty="0" err="1"/>
              <a:t>key</a:t>
            </a:r>
            <a:r>
              <a:rPr lang="ru-RU" sz="1200" b="0" dirty="0"/>
              <a:t>")).</a:t>
            </a:r>
            <a:br>
              <a:rPr lang="ru-RU" sz="1200" b="0" dirty="0"/>
            </a:br>
            <a:r>
              <a:rPr lang="ru-RU" sz="1200" b="0" dirty="0"/>
              <a:t>Адаптеры: возможность писать свои адаптеры для сложных или нестандартных структур.</a:t>
            </a:r>
            <a:br>
              <a:rPr lang="ru-RU" sz="1200" b="0" dirty="0"/>
            </a:br>
            <a:r>
              <a:rPr lang="ru-RU" sz="1200" b="0" dirty="0"/>
              <a:t>Безопасность: строгая работа с типами, меньше "тихих" ошибок в отличие от </a:t>
            </a:r>
            <a:r>
              <a:rPr lang="ru-RU" sz="1200" b="0" dirty="0" err="1"/>
              <a:t>Gson</a:t>
            </a:r>
            <a:r>
              <a:rPr lang="ru-RU" sz="1200" b="0" dirty="0"/>
              <a:t>.</a:t>
            </a:r>
            <a:br>
              <a:rPr lang="ru-RU" sz="1200" b="0" dirty="0"/>
            </a:br>
            <a:r>
              <a:rPr lang="ru-RU" sz="1200" b="0" dirty="0"/>
              <a:t>Поддержка </a:t>
            </a:r>
            <a:r>
              <a:rPr lang="ru-RU" sz="1200" b="0" dirty="0" err="1"/>
              <a:t>sealed</a:t>
            </a:r>
            <a:r>
              <a:rPr lang="ru-RU" sz="1200" b="0" dirty="0"/>
              <a:t> классов, </a:t>
            </a:r>
            <a:r>
              <a:rPr lang="ru-RU" sz="1200" b="0" dirty="0" err="1"/>
              <a:t>enum</a:t>
            </a:r>
            <a:r>
              <a:rPr lang="ru-RU" sz="1200" b="0" dirty="0"/>
              <a:t>, вложенных объектов, списков и карт.</a:t>
            </a:r>
            <a:br>
              <a:rPr lang="ru-RU" sz="1200" b="0" dirty="0"/>
            </a:br>
            <a:r>
              <a:rPr lang="ru-RU" sz="1200" b="0" dirty="0" err="1"/>
              <a:t>Integreция</a:t>
            </a:r>
            <a:r>
              <a:rPr lang="ru-RU" sz="1200" b="0" dirty="0"/>
              <a:t> с </a:t>
            </a:r>
            <a:r>
              <a:rPr lang="ru-RU" sz="1200" b="0" dirty="0" err="1"/>
              <a:t>Retrofit</a:t>
            </a:r>
            <a:r>
              <a:rPr lang="ru-RU" sz="1200" b="0" dirty="0"/>
              <a:t>: легко подключается как конвертер.</a:t>
            </a:r>
            <a:br>
              <a:rPr lang="ru-RU" sz="1200" b="0" dirty="0"/>
            </a:b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8AA7598D-8A7B-2CBD-844F-B978D5348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25386489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B9C7B-4635-0B33-0723-3E6BB60F8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CABD720F-92BC-C81E-62B8-6B0E0E7C6B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en-US" sz="1900" dirty="0"/>
              <a:t>Moshi </a:t>
            </a:r>
            <a:br>
              <a:rPr lang="en-US" dirty="0"/>
            </a:br>
            <a:br>
              <a:rPr lang="en-US" sz="1200" b="0" dirty="0"/>
            </a:br>
            <a:r>
              <a:rPr lang="ru-RU" sz="1200" b="0" dirty="0"/>
              <a:t>Минусы:</a:t>
            </a:r>
            <a:br>
              <a:rPr lang="ru-RU" sz="1200" b="0" dirty="0"/>
            </a:br>
            <a:r>
              <a:rPr lang="ru-RU" sz="1200" b="0" dirty="0"/>
              <a:t>По сравнению с </a:t>
            </a:r>
            <a:r>
              <a:rPr lang="ru-RU" sz="1200" b="0" dirty="0" err="1"/>
              <a:t>kotlinx.serialization</a:t>
            </a:r>
            <a:r>
              <a:rPr lang="ru-RU" sz="1200" b="0" dirty="0"/>
              <a:t>, не умеет работать с другими форматами кроме JSON.</a:t>
            </a:r>
            <a:br>
              <a:rPr lang="ru-RU" sz="1200" b="0" dirty="0"/>
            </a:br>
            <a:r>
              <a:rPr lang="ru-RU" sz="1200" b="0" dirty="0"/>
              <a:t>Требует отдельного </a:t>
            </a:r>
            <a:r>
              <a:rPr lang="ru-RU" sz="1200" b="0" dirty="0" err="1"/>
              <a:t>adapter</a:t>
            </a:r>
            <a:r>
              <a:rPr lang="ru-RU" sz="1200" b="0" dirty="0"/>
              <a:t> для каждого класса (но это легко автоматизируется).</a:t>
            </a:r>
            <a:br>
              <a:rPr lang="ru-RU" sz="1200" b="0" dirty="0"/>
            </a:br>
            <a:br>
              <a:rPr lang="ru-RU" sz="1200" b="0" dirty="0"/>
            </a:b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8AA7598D-8A7B-2CBD-844F-B978D5348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5A52392-28A3-4F0A-B411-B14BEF428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311" y="3254981"/>
            <a:ext cx="6200775" cy="166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993180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B9C7B-4635-0B33-0723-3E6BB60F8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CABD720F-92BC-C81E-62B8-6B0E0E7C6B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ru-RU" sz="1900" dirty="0"/>
              <a:t>Вывод и рекомендации</a:t>
            </a:r>
            <a:r>
              <a:rPr lang="en-US" sz="1900" dirty="0"/>
              <a:t> </a:t>
            </a:r>
            <a:br>
              <a:rPr lang="en-US" dirty="0"/>
            </a:br>
            <a:br>
              <a:rPr lang="ru-RU" sz="1200" b="0" dirty="0"/>
            </a:br>
            <a:r>
              <a:rPr lang="ru-RU" sz="1200" i="1" dirty="0" err="1"/>
              <a:t>Gson</a:t>
            </a:r>
            <a:r>
              <a:rPr lang="ru-RU" sz="1200" b="0" dirty="0"/>
              <a:t>: Простая, классическая, но устаревающая библиотека без строгой поддержки </a:t>
            </a:r>
            <a:r>
              <a:rPr lang="ru-RU" sz="1200" b="0" dirty="0" err="1"/>
              <a:t>Kotlin</a:t>
            </a:r>
            <a:r>
              <a:rPr lang="ru-RU" sz="1200" b="0" dirty="0"/>
              <a:t>.</a:t>
            </a:r>
            <a:br>
              <a:rPr lang="ru-RU" sz="1200" b="0" dirty="0"/>
            </a:br>
            <a:r>
              <a:rPr lang="ru-RU" sz="1200" i="1" dirty="0" err="1"/>
              <a:t>Moshi</a:t>
            </a:r>
            <a:r>
              <a:rPr lang="ru-RU" sz="1200" b="0" dirty="0"/>
              <a:t>: Современная, безопасная, идеально подходит для </a:t>
            </a:r>
            <a:r>
              <a:rPr lang="ru-RU" sz="1200" b="0" dirty="0" err="1"/>
              <a:t>Kotlin</a:t>
            </a:r>
            <a:r>
              <a:rPr lang="ru-RU" sz="1200" b="0" dirty="0"/>
              <a:t>-проектов, если нужен только JSON.</a:t>
            </a:r>
            <a:br>
              <a:rPr lang="ru-RU" sz="1200" b="0" dirty="0"/>
            </a:br>
            <a:r>
              <a:rPr lang="ru-RU" sz="1200" i="1" dirty="0" err="1"/>
              <a:t>kotlinx.serialization</a:t>
            </a:r>
            <a:r>
              <a:rPr lang="ru-RU" sz="1200" b="0" dirty="0"/>
              <a:t>: Лучший выбор для современных </a:t>
            </a:r>
            <a:r>
              <a:rPr lang="ru-RU" sz="1200" b="0" dirty="0" err="1"/>
              <a:t>Kotlin</a:t>
            </a:r>
            <a:r>
              <a:rPr lang="ru-RU" sz="1200" b="0" dirty="0"/>
              <a:t> и </a:t>
            </a:r>
            <a:r>
              <a:rPr lang="ru-RU" sz="1200" b="0" dirty="0" err="1"/>
              <a:t>Multiplatform</a:t>
            </a:r>
            <a:r>
              <a:rPr lang="ru-RU" sz="1200" b="0" dirty="0"/>
              <a:t> проектов, если важна строгая типизация, производительность и поддержка разных форматов.</a:t>
            </a:r>
            <a:br>
              <a:rPr lang="en-US" sz="1200" b="0" dirty="0"/>
            </a:br>
            <a:br>
              <a:rPr lang="ru-RU" sz="1200" b="0" dirty="0"/>
            </a:br>
            <a:r>
              <a:rPr lang="ru-RU" sz="1200" b="0" dirty="0"/>
              <a:t>Совет:</a:t>
            </a:r>
            <a:br>
              <a:rPr lang="ru-RU" sz="1200" b="0" dirty="0"/>
            </a:br>
            <a:r>
              <a:rPr lang="ru-RU" sz="1200" b="0" dirty="0"/>
              <a:t>- Для новых проектов на </a:t>
            </a:r>
            <a:r>
              <a:rPr lang="ru-RU" sz="1200" b="0" dirty="0" err="1"/>
              <a:t>Kotlin</a:t>
            </a:r>
            <a:r>
              <a:rPr lang="ru-RU" sz="1200" b="0" dirty="0"/>
              <a:t> — </a:t>
            </a:r>
            <a:r>
              <a:rPr lang="ru-RU" sz="1200" b="0" dirty="0" err="1"/>
              <a:t>kotlinx.serialization</a:t>
            </a:r>
            <a:r>
              <a:rPr lang="ru-RU" sz="1200" b="0" dirty="0"/>
              <a:t>.</a:t>
            </a:r>
            <a:br>
              <a:rPr lang="ru-RU" sz="1200" b="0" dirty="0"/>
            </a:br>
            <a:r>
              <a:rPr lang="ru-RU" sz="1200" b="0" dirty="0"/>
              <a:t>- Для проектов с </a:t>
            </a:r>
            <a:r>
              <a:rPr lang="ru-RU" sz="1200" b="0" dirty="0" err="1"/>
              <a:t>Retrofit</a:t>
            </a:r>
            <a:r>
              <a:rPr lang="ru-RU" sz="1200" b="0" dirty="0"/>
              <a:t> и только JSON — </a:t>
            </a:r>
            <a:r>
              <a:rPr lang="ru-RU" sz="1200" b="0" dirty="0" err="1"/>
              <a:t>Moshi</a:t>
            </a:r>
            <a:r>
              <a:rPr lang="ru-RU" sz="1200" b="0" dirty="0"/>
              <a:t>.</a:t>
            </a:r>
            <a:br>
              <a:rPr lang="ru-RU" sz="1200" b="0" dirty="0"/>
            </a:br>
            <a:r>
              <a:rPr lang="ru-RU" sz="1200" b="0" dirty="0"/>
              <a:t>- Для поддержки старых Java-проектов — </a:t>
            </a:r>
            <a:r>
              <a:rPr lang="ru-RU" sz="1200" b="0" dirty="0" err="1"/>
              <a:t>Gson</a:t>
            </a:r>
            <a:r>
              <a:rPr lang="ru-RU" sz="1200" b="0" dirty="0"/>
              <a:t>.</a:t>
            </a:r>
            <a:br>
              <a:rPr lang="ru-RU" sz="1200" b="0" dirty="0"/>
            </a:br>
            <a:br>
              <a:rPr lang="ru-RU" sz="1200" b="0" dirty="0"/>
            </a:b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8AA7598D-8A7B-2CBD-844F-B978D5348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593744269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432;p53"/>
          <p:cNvSpPr txBox="1">
            <a:spLocks noGrp="1"/>
          </p:cNvSpPr>
          <p:nvPr>
            <p:ph type="body" sz="half" idx="1"/>
          </p:nvPr>
        </p:nvSpPr>
        <p:spPr>
          <a:xfrm>
            <a:off x="965097" y="1732208"/>
            <a:ext cx="6037601" cy="233568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-US" sz="1200" dirty="0">
                <a:latin typeface="Raleway"/>
              </a:rPr>
              <a:t>Retrofit2, </a:t>
            </a:r>
            <a:r>
              <a:rPr lang="en-US" sz="1200" dirty="0" err="1">
                <a:latin typeface="Raleway"/>
              </a:rPr>
              <a:t>OkHttp</a:t>
            </a:r>
            <a:endParaRPr lang="en-US" sz="1200" dirty="0">
              <a:latin typeface="Raleway"/>
            </a:endParaRP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-US" dirty="0" err="1"/>
              <a:t>Gson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/>
              <a:t>Moshi: </a:t>
            </a:r>
            <a:r>
              <a:rPr lang="ru-RU" dirty="0" err="1"/>
              <a:t>сериализация</a:t>
            </a:r>
            <a:r>
              <a:rPr lang="ru-RU" dirty="0"/>
              <a:t> </a:t>
            </a:r>
            <a:r>
              <a:rPr lang="en-US" dirty="0"/>
              <a:t>JSON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7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pPr>
            <a:r>
              <a:rPr lang="ru-RU" sz="1700" b="1" dirty="0">
                <a:solidFill>
                  <a:srgbClr val="000000"/>
                </a:solidFill>
                <a:latin typeface="Raleway"/>
              </a:rPr>
              <a:t>Загрузка изображений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-US" dirty="0" err="1"/>
              <a:t>Ktor</a:t>
            </a:r>
            <a:endParaRPr lang="en-US" dirty="0"/>
          </a:p>
        </p:txBody>
      </p:sp>
      <p:pic>
        <p:nvPicPr>
          <p:cNvPr id="284" name="Google Shape;433;p53" descr="Google Shape;433;p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125" y="1057275"/>
            <a:ext cx="1943101" cy="314325"/>
          </a:xfrm>
          <a:prstGeom prst="rect">
            <a:avLst/>
          </a:prstGeom>
          <a:ln w="12700">
            <a:miter lim="400000"/>
          </a:ln>
        </p:spPr>
      </p:pic>
      <p:sp>
        <p:nvSpPr>
          <p:cNvPr id="285" name="Google Shape;434;p53"/>
          <p:cNvSpPr/>
          <p:nvPr/>
        </p:nvSpPr>
        <p:spPr>
          <a:xfrm rot="5400000">
            <a:off x="837000" y="2488105"/>
            <a:ext cx="112204" cy="107104"/>
          </a:xfrm>
          <a:prstGeom prst="triangle">
            <a:avLst/>
          </a:prstGeom>
          <a:solidFill>
            <a:srgbClr val="1A1A1A"/>
          </a:solidFill>
          <a:ln>
            <a:solidFill>
              <a:srgbClr val="1A1A1A"/>
            </a:solidFill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6161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B9C7B-4635-0B33-0723-3E6BB60F8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CABD720F-92BC-C81E-62B8-6B0E0E7C6B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en-US" sz="1900" dirty="0"/>
              <a:t>Glide</a:t>
            </a:r>
            <a:br>
              <a:rPr lang="en-US" dirty="0"/>
            </a:br>
            <a:br>
              <a:rPr lang="en-US" sz="1200" b="0" dirty="0"/>
            </a:br>
            <a:r>
              <a:rPr lang="ru-RU" sz="1200" b="0" dirty="0" err="1"/>
              <a:t>Glide</a:t>
            </a:r>
            <a:r>
              <a:rPr lang="ru-RU" sz="1200" b="0" dirty="0"/>
              <a:t> — стандартная библиотека для </a:t>
            </a:r>
            <a:r>
              <a:rPr lang="ru-RU" sz="1200" b="0" dirty="0" err="1"/>
              <a:t>подгрузки</a:t>
            </a:r>
            <a:r>
              <a:rPr lang="ru-RU" sz="1200" b="0" dirty="0"/>
              <a:t> изображений из сети, файлов и ресурсов в </a:t>
            </a:r>
            <a:r>
              <a:rPr lang="ru-RU" sz="1200" b="0" dirty="0" err="1"/>
              <a:t>Android</a:t>
            </a:r>
            <a:r>
              <a:rPr lang="ru-RU" sz="1200" b="0" dirty="0"/>
              <a:t>.</a:t>
            </a:r>
            <a:br>
              <a:rPr lang="ru-RU" sz="1200" b="0" dirty="0"/>
            </a:br>
            <a:br>
              <a:rPr lang="ru-RU" sz="1200" b="0" dirty="0"/>
            </a:br>
            <a:r>
              <a:rPr lang="ru-RU" sz="1200" b="0" dirty="0"/>
              <a:t>Возможности </a:t>
            </a:r>
            <a:r>
              <a:rPr lang="ru-RU" sz="1200" b="0" dirty="0" err="1"/>
              <a:t>Glide</a:t>
            </a:r>
            <a:r>
              <a:rPr lang="ru-RU" sz="1200" b="0" dirty="0"/>
              <a:t>:</a:t>
            </a:r>
            <a:br>
              <a:rPr lang="ru-RU" sz="1200" b="0" dirty="0"/>
            </a:br>
            <a:r>
              <a:rPr lang="ru-RU" sz="1200" b="0" dirty="0"/>
              <a:t>Асинхронная загрузка картинок.</a:t>
            </a:r>
            <a:br>
              <a:rPr lang="ru-RU" sz="1200" b="0" dirty="0"/>
            </a:br>
            <a:r>
              <a:rPr lang="ru-RU" sz="1200" b="0" dirty="0"/>
              <a:t>Кэширование в памяти и на диске.</a:t>
            </a:r>
            <a:br>
              <a:rPr lang="ru-RU" sz="1200" b="0" dirty="0"/>
            </a:br>
            <a:r>
              <a:rPr lang="ru-RU" sz="1200" b="0" dirty="0"/>
              <a:t>Трансформации (круглые, обрезка, размытие).</a:t>
            </a:r>
            <a:br>
              <a:rPr lang="ru-RU" sz="1200" b="0" dirty="0"/>
            </a:br>
            <a:r>
              <a:rPr lang="ru-RU" sz="1200" b="0" dirty="0"/>
              <a:t>Поддержка GIF, видео.</a:t>
            </a:r>
            <a:br>
              <a:rPr lang="ru-RU" sz="1200" b="0" dirty="0"/>
            </a:b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8AA7598D-8A7B-2CBD-844F-B978D5348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3BC196F-538E-4F5A-8169-CBEB6E8FC3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5699" y="3120252"/>
            <a:ext cx="3427871" cy="143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85718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182;p19"/>
          <p:cNvSpPr txBox="1">
            <a:spLocks noGrp="1"/>
          </p:cNvSpPr>
          <p:nvPr>
            <p:ph type="title"/>
          </p:nvPr>
        </p:nvSpPr>
        <p:spPr>
          <a:xfrm>
            <a:off x="677725" y="1279000"/>
            <a:ext cx="7688100" cy="2846704"/>
          </a:xfrm>
          <a:prstGeom prst="rect">
            <a:avLst/>
          </a:prstGeom>
        </p:spPr>
        <p:txBody>
          <a:bodyPr/>
          <a:lstStyle/>
          <a:p>
            <a:pPr>
              <a:defRPr sz="2900" b="0"/>
            </a:pPr>
            <a:r>
              <a:rPr dirty="0" err="1"/>
              <a:t>курс</a:t>
            </a:r>
            <a:endParaRPr dirty="0"/>
          </a:p>
          <a:p>
            <a:r>
              <a:rPr dirty="0"/>
              <a:t>Android </a:t>
            </a:r>
            <a:r>
              <a:rPr dirty="0" err="1"/>
              <a:t>разработчик</a:t>
            </a:r>
            <a:endParaRPr dirty="0"/>
          </a:p>
          <a:p>
            <a:endParaRPr dirty="0"/>
          </a:p>
          <a:p>
            <a:pPr>
              <a:defRPr sz="1500">
                <a:solidFill>
                  <a:srgbClr val="FFC000"/>
                </a:solidFill>
              </a:defRPr>
            </a:pPr>
            <a:r>
              <a:rPr dirty="0" err="1"/>
              <a:t>Занятие</a:t>
            </a:r>
            <a:r>
              <a:rPr dirty="0"/>
              <a:t> </a:t>
            </a:r>
            <a:r>
              <a:rPr lang="ru-RU" dirty="0"/>
              <a:t>2</a:t>
            </a:r>
            <a:r>
              <a:rPr lang="en-US" dirty="0"/>
              <a:t>9</a:t>
            </a:r>
            <a:r>
              <a:rPr dirty="0"/>
              <a:t>. </a:t>
            </a:r>
            <a:r>
              <a:rPr lang="en" dirty="0"/>
              <a:t>Network. 2 </a:t>
            </a:r>
            <a:r>
              <a:rPr lang="ru-RU" dirty="0"/>
              <a:t>часть</a:t>
            </a:r>
            <a:endParaRPr dirty="0"/>
          </a:p>
        </p:txBody>
      </p:sp>
      <p:pic>
        <p:nvPicPr>
          <p:cNvPr id="277" name="Google Shape;183;p19" descr="Google Shape;183;p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725" y="1109650"/>
            <a:ext cx="1885951" cy="228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B9C7B-4635-0B33-0723-3E6BB60F8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CABD720F-92BC-C81E-62B8-6B0E0E7C6B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ru-RU" sz="1900" dirty="0"/>
              <a:t>Аналоги </a:t>
            </a:r>
            <a:r>
              <a:rPr lang="en-US" sz="1900" dirty="0"/>
              <a:t>Glide</a:t>
            </a:r>
            <a:br>
              <a:rPr lang="en-US" dirty="0"/>
            </a:br>
            <a:br>
              <a:rPr lang="ru-RU" sz="1200" b="0" dirty="0"/>
            </a:br>
            <a:r>
              <a:rPr lang="ru-RU" sz="1200" b="0" dirty="0" err="1"/>
              <a:t>Picasso</a:t>
            </a:r>
            <a:r>
              <a:rPr lang="ru-RU" sz="1200" b="0" dirty="0"/>
              <a:t> — проще, меньше настроек, меньше поддержка </a:t>
            </a:r>
            <a:r>
              <a:rPr lang="ru-RU" sz="1200" b="0" dirty="0" err="1"/>
              <a:t>анимаций</a:t>
            </a:r>
            <a:r>
              <a:rPr lang="ru-RU" sz="1200" b="0" dirty="0"/>
              <a:t>.</a:t>
            </a:r>
            <a:br>
              <a:rPr lang="ru-RU" sz="1200" b="0" dirty="0"/>
            </a:br>
            <a:r>
              <a:rPr lang="ru-RU" sz="1200" b="0" dirty="0" err="1"/>
              <a:t>Fresco</a:t>
            </a:r>
            <a:r>
              <a:rPr lang="ru-RU" sz="1200" b="0" dirty="0"/>
              <a:t> — от Facebook, хорош для больших картинок и GIF.</a:t>
            </a:r>
            <a:br>
              <a:rPr lang="ru-RU" sz="1200" b="0" dirty="0"/>
            </a:br>
            <a:r>
              <a:rPr lang="ru-RU" sz="1200" b="0" dirty="0" err="1"/>
              <a:t>Coil</a:t>
            </a:r>
            <a:r>
              <a:rPr lang="ru-RU" sz="1200" b="0" dirty="0"/>
              <a:t> — современная библиотека для </a:t>
            </a:r>
            <a:r>
              <a:rPr lang="ru-RU" sz="1200" b="0" dirty="0" err="1"/>
              <a:t>Kotlin</a:t>
            </a:r>
            <a:r>
              <a:rPr lang="ru-RU" sz="1200" b="0" dirty="0"/>
              <a:t>, быстрая, лёгкая, рекомендована для </a:t>
            </a:r>
            <a:r>
              <a:rPr lang="ru-RU" sz="1200" b="0" dirty="0" err="1"/>
              <a:t>Android</a:t>
            </a:r>
            <a:r>
              <a:rPr lang="ru-RU" sz="1200" b="0" dirty="0"/>
              <a:t>.</a:t>
            </a:r>
            <a:br>
              <a:rPr lang="ru-RU" sz="1200" b="0" dirty="0"/>
            </a:br>
            <a:br>
              <a:rPr lang="en-US" sz="1200" b="0" dirty="0"/>
            </a:br>
            <a:r>
              <a:rPr lang="ru-RU" sz="1200" b="0" dirty="0"/>
              <a:t>Пример </a:t>
            </a:r>
            <a:r>
              <a:rPr lang="en-US" sz="1200" b="0" dirty="0"/>
              <a:t>coil:</a:t>
            </a: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8AA7598D-8A7B-2CBD-844F-B978D5348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3DF2EEF-B332-4AA8-94DF-BB54286F98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7261" y="3120252"/>
            <a:ext cx="5476875" cy="143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83618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B9C7B-4635-0B33-0723-3E6BB60F8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CABD720F-92BC-C81E-62B8-6B0E0E7C6B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ru-RU" sz="1900" dirty="0"/>
              <a:t>Аналоги </a:t>
            </a:r>
            <a:r>
              <a:rPr lang="en-US" sz="1900" dirty="0"/>
              <a:t>Glide</a:t>
            </a:r>
            <a:br>
              <a:rPr lang="en-US" dirty="0"/>
            </a:br>
            <a:br>
              <a:rPr lang="ru-RU" sz="1200" b="0" dirty="0"/>
            </a:b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8AA7598D-8A7B-2CBD-844F-B978D5348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AC914372-BBBA-455A-A0D4-5F31E7144A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4250703"/>
              </p:ext>
            </p:extLst>
          </p:nvPr>
        </p:nvGraphicFramePr>
        <p:xfrm>
          <a:off x="885418" y="2089759"/>
          <a:ext cx="6344940" cy="1612153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114980">
                  <a:extLst>
                    <a:ext uri="{9D8B030D-6E8A-4147-A177-3AD203B41FA5}">
                      <a16:colId xmlns:a16="http://schemas.microsoft.com/office/drawing/2014/main" val="4179818670"/>
                    </a:ext>
                  </a:extLst>
                </a:gridCol>
                <a:gridCol w="2114980">
                  <a:extLst>
                    <a:ext uri="{9D8B030D-6E8A-4147-A177-3AD203B41FA5}">
                      <a16:colId xmlns:a16="http://schemas.microsoft.com/office/drawing/2014/main" val="2916666136"/>
                    </a:ext>
                  </a:extLst>
                </a:gridCol>
                <a:gridCol w="2114980">
                  <a:extLst>
                    <a:ext uri="{9D8B030D-6E8A-4147-A177-3AD203B41FA5}">
                      <a16:colId xmlns:a16="http://schemas.microsoft.com/office/drawing/2014/main" val="88537805"/>
                    </a:ext>
                  </a:extLst>
                </a:gridCol>
              </a:tblGrid>
              <a:tr h="358966">
                <a:tc>
                  <a:txBody>
                    <a:bodyPr/>
                    <a:lstStyle/>
                    <a:p>
                      <a:pPr marL="0" marR="0" indent="0" algn="l" defTabSz="886966" rtl="0" latinLnBrk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700">
                          <a:solidFill>
                            <a:srgbClr val="000000"/>
                          </a:solidFill>
                        </a:defRPr>
                      </a:pPr>
                      <a:r>
                        <a:rPr lang="ru-RU" sz="1200" b="0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Raleway"/>
                          <a:sym typeface="Raleway"/>
                        </a:rPr>
                        <a:t>Библиотека</a:t>
                      </a:r>
                    </a:p>
                  </a:txBody>
                  <a:tcPr marL="50750" marR="50750" marT="25375" marB="25375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886966" rtl="0" latinLnBrk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700">
                          <a:solidFill>
                            <a:srgbClr val="000000"/>
                          </a:solidFill>
                        </a:defRPr>
                      </a:pPr>
                      <a:r>
                        <a:rPr lang="ru-RU" sz="1200" b="0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Raleway"/>
                          <a:sym typeface="Raleway"/>
                        </a:rPr>
                        <a:t>Преимущества</a:t>
                      </a:r>
                    </a:p>
                  </a:txBody>
                  <a:tcPr marL="50750" marR="50750" marT="25375" marB="253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886966" rtl="0" latinLnBrk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700">
                          <a:solidFill>
                            <a:srgbClr val="000000"/>
                          </a:solidFill>
                        </a:defRPr>
                      </a:pPr>
                      <a:r>
                        <a:rPr lang="ru-RU" sz="1200" b="0" i="0" u="none" strike="noStrike" cap="none" spc="0" baseline="0">
                          <a:solidFill>
                            <a:srgbClr val="000000"/>
                          </a:solidFill>
                          <a:uFillTx/>
                          <a:latin typeface="Raleway"/>
                          <a:sym typeface="Raleway"/>
                        </a:rPr>
                        <a:t>Недостатки</a:t>
                      </a:r>
                    </a:p>
                  </a:txBody>
                  <a:tcPr marL="50750" marR="50750" marT="25375" marB="253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86061977"/>
                  </a:ext>
                </a:extLst>
              </a:tr>
              <a:tr h="358966">
                <a:tc>
                  <a:txBody>
                    <a:bodyPr/>
                    <a:lstStyle/>
                    <a:p>
                      <a:pPr marL="0" marR="0" indent="0" algn="l" defTabSz="886966" rtl="0" latinLnBrk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70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200" b="0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Raleway"/>
                          <a:sym typeface="Raleway"/>
                        </a:rPr>
                        <a:t>Glide</a:t>
                      </a:r>
                    </a:p>
                  </a:txBody>
                  <a:tcPr marL="50750" marR="50750" marT="25375" marB="25375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886966" rtl="0" latinLnBrk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700">
                          <a:solidFill>
                            <a:srgbClr val="000000"/>
                          </a:solidFill>
                        </a:defRPr>
                      </a:pPr>
                      <a:r>
                        <a:rPr lang="ru-RU" sz="1200" b="0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Raleway"/>
                          <a:sym typeface="Raleway"/>
                        </a:rPr>
                        <a:t>Богатая функциональность</a:t>
                      </a:r>
                    </a:p>
                  </a:txBody>
                  <a:tcPr marL="50750" marR="50750" marT="25375" marB="253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886966" rtl="0" latinLnBrk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700">
                          <a:solidFill>
                            <a:srgbClr val="000000"/>
                          </a:solidFill>
                        </a:defRPr>
                      </a:pPr>
                      <a:r>
                        <a:rPr lang="ru-RU" sz="1200" b="0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Raleway"/>
                          <a:sym typeface="Raleway"/>
                        </a:rPr>
                        <a:t>Тяжелее, нет </a:t>
                      </a:r>
                      <a:r>
                        <a:rPr lang="en-US" sz="1200" b="0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Raleway"/>
                          <a:sym typeface="Raleway"/>
                        </a:rPr>
                        <a:t>coroutines</a:t>
                      </a:r>
                    </a:p>
                  </a:txBody>
                  <a:tcPr marL="50750" marR="50750" marT="25375" marB="253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01957000"/>
                  </a:ext>
                </a:extLst>
              </a:tr>
              <a:tr h="358966">
                <a:tc>
                  <a:txBody>
                    <a:bodyPr/>
                    <a:lstStyle/>
                    <a:p>
                      <a:pPr marL="0" marR="0" indent="0" algn="l" defTabSz="886966" rtl="0" latinLnBrk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70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200" b="0" i="0" u="none" strike="noStrike" cap="none" spc="0" baseline="0">
                          <a:solidFill>
                            <a:srgbClr val="000000"/>
                          </a:solidFill>
                          <a:uFillTx/>
                          <a:latin typeface="Raleway"/>
                          <a:sym typeface="Raleway"/>
                        </a:rPr>
                        <a:t>Picasso</a:t>
                      </a:r>
                    </a:p>
                  </a:txBody>
                  <a:tcPr marL="50750" marR="50750" marT="25375" marB="25375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886966" rtl="0" latinLnBrk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700">
                          <a:solidFill>
                            <a:srgbClr val="000000"/>
                          </a:solidFill>
                        </a:defRPr>
                      </a:pPr>
                      <a:r>
                        <a:rPr lang="ru-RU" sz="1200" b="0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Raleway"/>
                          <a:sym typeface="Raleway"/>
                        </a:rPr>
                        <a:t>Простота, авто-отмена загрузки</a:t>
                      </a:r>
                    </a:p>
                  </a:txBody>
                  <a:tcPr marL="50750" marR="50750" marT="25375" marB="253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886966" rtl="0" latinLnBrk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700">
                          <a:solidFill>
                            <a:srgbClr val="000000"/>
                          </a:solidFill>
                        </a:defRPr>
                      </a:pPr>
                      <a:r>
                        <a:rPr lang="ru-RU" sz="1200" b="0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Raleway"/>
                          <a:sym typeface="Raleway"/>
                        </a:rPr>
                        <a:t>Менее гибкий, устаревший</a:t>
                      </a:r>
                    </a:p>
                  </a:txBody>
                  <a:tcPr marL="50750" marR="50750" marT="25375" marB="253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93139952"/>
                  </a:ext>
                </a:extLst>
              </a:tr>
              <a:tr h="358966">
                <a:tc>
                  <a:txBody>
                    <a:bodyPr/>
                    <a:lstStyle/>
                    <a:p>
                      <a:pPr marL="0" marR="0" indent="0" algn="l" defTabSz="886966" rtl="0" latinLnBrk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70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200" b="0" i="0" u="none" strike="noStrike" cap="none" spc="0" baseline="0">
                          <a:solidFill>
                            <a:srgbClr val="000000"/>
                          </a:solidFill>
                          <a:uFillTx/>
                          <a:latin typeface="Raleway"/>
                          <a:sym typeface="Raleway"/>
                        </a:rPr>
                        <a:t>Coil</a:t>
                      </a:r>
                    </a:p>
                  </a:txBody>
                  <a:tcPr marL="50750" marR="50750" marT="25375" marB="25375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886966" rtl="0" latinLnBrk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70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200" b="0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Raleway"/>
                          <a:sym typeface="Raleway"/>
                        </a:rPr>
                        <a:t>Kotlin-first, coroutine-</a:t>
                      </a:r>
                      <a:r>
                        <a:rPr lang="ru-RU" sz="1200" b="0" i="0" u="none" strike="noStrike" cap="none" spc="0" baseline="0" dirty="0" err="1">
                          <a:solidFill>
                            <a:srgbClr val="000000"/>
                          </a:solidFill>
                          <a:uFillTx/>
                          <a:latin typeface="Raleway"/>
                          <a:sym typeface="Raleway"/>
                        </a:rPr>
                        <a:t>овая</a:t>
                      </a:r>
                      <a:endParaRPr lang="ru-RU" sz="1200" b="0" i="0" u="none" strike="noStrike" cap="none" spc="0" baseline="0" dirty="0">
                        <a:solidFill>
                          <a:srgbClr val="000000"/>
                        </a:solidFill>
                        <a:uFillTx/>
                        <a:latin typeface="Raleway"/>
                        <a:sym typeface="Raleway"/>
                      </a:endParaRPr>
                    </a:p>
                  </a:txBody>
                  <a:tcPr marL="50750" marR="50750" marT="25375" marB="253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886966" rtl="0" latinLnBrk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700">
                          <a:solidFill>
                            <a:srgbClr val="000000"/>
                          </a:solidFill>
                        </a:defRPr>
                      </a:pPr>
                      <a:r>
                        <a:rPr lang="ru-RU" sz="1200" b="0" i="0" u="none" strike="noStrike" cap="none" spc="0" baseline="0" dirty="0">
                          <a:solidFill>
                            <a:srgbClr val="000000"/>
                          </a:solidFill>
                          <a:uFillTx/>
                          <a:latin typeface="Raleway"/>
                          <a:sym typeface="Raleway"/>
                        </a:rPr>
                        <a:t>Новее, меньше поддержка</a:t>
                      </a:r>
                    </a:p>
                  </a:txBody>
                  <a:tcPr marL="50750" marR="50750" marT="25375" marB="253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484708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2113859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432;p53"/>
          <p:cNvSpPr txBox="1">
            <a:spLocks noGrp="1"/>
          </p:cNvSpPr>
          <p:nvPr>
            <p:ph type="body" sz="half" idx="1"/>
          </p:nvPr>
        </p:nvSpPr>
        <p:spPr>
          <a:xfrm>
            <a:off x="965097" y="1732208"/>
            <a:ext cx="6037601" cy="233568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-US" sz="1200" dirty="0">
                <a:latin typeface="Raleway"/>
              </a:rPr>
              <a:t>Retrofit2, </a:t>
            </a:r>
            <a:r>
              <a:rPr lang="en-US" sz="1200" dirty="0" err="1">
                <a:latin typeface="Raleway"/>
              </a:rPr>
              <a:t>OkHttp</a:t>
            </a:r>
            <a:endParaRPr lang="en-US" sz="1200" dirty="0">
              <a:latin typeface="Raleway"/>
            </a:endParaRP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-US" dirty="0" err="1"/>
              <a:t>Gson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/>
              <a:t>Moshi: </a:t>
            </a:r>
            <a:r>
              <a:rPr lang="ru-RU" dirty="0" err="1"/>
              <a:t>сериализация</a:t>
            </a:r>
            <a:r>
              <a:rPr lang="ru-RU" dirty="0"/>
              <a:t> </a:t>
            </a:r>
            <a:r>
              <a:rPr lang="en-US" dirty="0"/>
              <a:t>JSON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ru-RU" dirty="0"/>
              <a:t>Загрузка изображений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7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pPr>
            <a:r>
              <a:rPr lang="en-US" sz="1700" b="1" dirty="0" err="1">
                <a:solidFill>
                  <a:srgbClr val="000000"/>
                </a:solidFill>
                <a:latin typeface="Raleway"/>
              </a:rPr>
              <a:t>Ktor</a:t>
            </a:r>
            <a:endParaRPr lang="en-US" sz="1700" b="1" dirty="0">
              <a:solidFill>
                <a:srgbClr val="000000"/>
              </a:solidFill>
              <a:latin typeface="Raleway"/>
            </a:endParaRPr>
          </a:p>
        </p:txBody>
      </p:sp>
      <p:pic>
        <p:nvPicPr>
          <p:cNvPr id="284" name="Google Shape;433;p53" descr="Google Shape;433;p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125" y="1057275"/>
            <a:ext cx="1943101" cy="314325"/>
          </a:xfrm>
          <a:prstGeom prst="rect">
            <a:avLst/>
          </a:prstGeom>
          <a:ln w="12700">
            <a:miter lim="400000"/>
          </a:ln>
        </p:spPr>
      </p:pic>
      <p:sp>
        <p:nvSpPr>
          <p:cNvPr id="285" name="Google Shape;434;p53"/>
          <p:cNvSpPr/>
          <p:nvPr/>
        </p:nvSpPr>
        <p:spPr>
          <a:xfrm rot="5400000">
            <a:off x="908995" y="2738548"/>
            <a:ext cx="112204" cy="107104"/>
          </a:xfrm>
          <a:prstGeom prst="triangle">
            <a:avLst/>
          </a:prstGeom>
          <a:solidFill>
            <a:srgbClr val="1A1A1A"/>
          </a:solidFill>
          <a:ln>
            <a:solidFill>
              <a:srgbClr val="1A1A1A"/>
            </a:solidFill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3022542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B9C7B-4635-0B33-0723-3E6BB60F8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CABD720F-92BC-C81E-62B8-6B0E0E7C6B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en-US" sz="1900" dirty="0" err="1"/>
              <a:t>Ktor</a:t>
            </a:r>
            <a:br>
              <a:rPr lang="ru-RU" dirty="0"/>
            </a:br>
            <a:br>
              <a:rPr lang="en" sz="1200" b="0" dirty="0"/>
            </a:br>
            <a:r>
              <a:rPr lang="en-US" sz="1200" b="0" dirty="0" err="1"/>
              <a:t>Ktor</a:t>
            </a:r>
            <a:r>
              <a:rPr lang="en-US" sz="1200" b="0" dirty="0"/>
              <a:t> — </a:t>
            </a:r>
            <a:r>
              <a:rPr lang="ru-RU" sz="1200" b="0" dirty="0"/>
              <a:t>асинхронный </a:t>
            </a:r>
            <a:r>
              <a:rPr lang="en-US" sz="1200" b="0" dirty="0"/>
              <a:t>HTTP-</a:t>
            </a:r>
            <a:r>
              <a:rPr lang="ru-RU" sz="1200" b="0" dirty="0"/>
              <a:t>клиент от </a:t>
            </a:r>
            <a:r>
              <a:rPr lang="en-US" sz="1200" b="0" dirty="0"/>
              <a:t>JetBrains, </a:t>
            </a:r>
            <a:r>
              <a:rPr lang="ru-RU" sz="1200" b="0" dirty="0"/>
              <a:t>написан на </a:t>
            </a:r>
            <a:r>
              <a:rPr lang="en-US" sz="1200" b="0" dirty="0"/>
              <a:t>Kotlin. </a:t>
            </a:r>
            <a:r>
              <a:rPr lang="ru-RU" sz="1200" b="0" dirty="0"/>
              <a:t>Подходит для </a:t>
            </a:r>
            <a:r>
              <a:rPr lang="en-US" sz="1200" b="0" dirty="0"/>
              <a:t>Android, KMM, JVM.</a:t>
            </a:r>
            <a:br>
              <a:rPr lang="ru-RU" sz="1200" b="0" dirty="0"/>
            </a:br>
            <a:r>
              <a:rPr lang="ru-RU" sz="1200" b="0" dirty="0"/>
              <a:t>Возможности:</a:t>
            </a:r>
            <a:br>
              <a:rPr lang="ru-RU" sz="1200" b="0" dirty="0"/>
            </a:br>
            <a:r>
              <a:rPr lang="ru-RU" sz="1200" b="0" dirty="0"/>
              <a:t>Поддержка </a:t>
            </a:r>
            <a:r>
              <a:rPr lang="en-US" sz="1200" b="0" dirty="0"/>
              <a:t>Coroutines</a:t>
            </a:r>
            <a:br>
              <a:rPr lang="ru-RU" sz="1200" b="0" dirty="0"/>
            </a:br>
            <a:r>
              <a:rPr lang="ru-RU" sz="1200" b="0" dirty="0"/>
              <a:t>Инсталляция модулей (</a:t>
            </a:r>
            <a:r>
              <a:rPr lang="en-US" sz="1200" b="0" dirty="0"/>
              <a:t>Json, Logging, Auth)</a:t>
            </a:r>
            <a:br>
              <a:rPr lang="ru-RU" sz="1200" b="0" dirty="0"/>
            </a:br>
            <a:r>
              <a:rPr lang="ru-RU" sz="1200" b="0" dirty="0"/>
              <a:t>Кроссплатформенность (один клиент на </a:t>
            </a:r>
            <a:r>
              <a:rPr lang="en-US" sz="1200" b="0" dirty="0"/>
              <a:t>Android/iOS)</a:t>
            </a:r>
            <a:br>
              <a:rPr lang="ru-RU" sz="1200" b="0" dirty="0"/>
            </a:br>
            <a:br>
              <a:rPr lang="en-US" sz="1200" b="0" dirty="0"/>
            </a:br>
            <a:r>
              <a:rPr lang="ru-RU" sz="1200" b="0" dirty="0">
                <a:hlinkClick r:id="rId2"/>
              </a:rPr>
              <a:t>Смотрим проект</a:t>
            </a:r>
            <a:endParaRPr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8AA7598D-8A7B-2CBD-844F-B978D5348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93512792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B9C7B-4635-0B33-0723-3E6BB60F8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CABD720F-92BC-C81E-62B8-6B0E0E7C6B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en-US" sz="1900" dirty="0" err="1"/>
              <a:t>Ktor</a:t>
            </a:r>
            <a:br>
              <a:rPr lang="ru-RU" dirty="0"/>
            </a:br>
            <a:br>
              <a:rPr lang="en" sz="1200" b="0" dirty="0"/>
            </a:br>
            <a:endParaRPr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8AA7598D-8A7B-2CBD-844F-B978D5348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5DD40FF6-4700-47DE-9669-C8F1B97FB8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3547880"/>
              </p:ext>
            </p:extLst>
          </p:nvPr>
        </p:nvGraphicFramePr>
        <p:xfrm>
          <a:off x="871978" y="2271859"/>
          <a:ext cx="6645897" cy="1517715"/>
        </p:xfrm>
        <a:graphic>
          <a:graphicData uri="http://schemas.openxmlformats.org/drawingml/2006/table">
            <a:tbl>
              <a:tblPr>
                <a:tableStyleId>{2708684C-4D16-4618-839F-0558EEFCDFE6}</a:tableStyleId>
              </a:tblPr>
              <a:tblGrid>
                <a:gridCol w="2215299">
                  <a:extLst>
                    <a:ext uri="{9D8B030D-6E8A-4147-A177-3AD203B41FA5}">
                      <a16:colId xmlns:a16="http://schemas.microsoft.com/office/drawing/2014/main" val="4239690675"/>
                    </a:ext>
                  </a:extLst>
                </a:gridCol>
                <a:gridCol w="2215299">
                  <a:extLst>
                    <a:ext uri="{9D8B030D-6E8A-4147-A177-3AD203B41FA5}">
                      <a16:colId xmlns:a16="http://schemas.microsoft.com/office/drawing/2014/main" val="853359012"/>
                    </a:ext>
                  </a:extLst>
                </a:gridCol>
                <a:gridCol w="2215299">
                  <a:extLst>
                    <a:ext uri="{9D8B030D-6E8A-4147-A177-3AD203B41FA5}">
                      <a16:colId xmlns:a16="http://schemas.microsoft.com/office/drawing/2014/main" val="4126840126"/>
                    </a:ext>
                  </a:extLst>
                </a:gridCol>
              </a:tblGrid>
              <a:tr h="303543">
                <a:tc>
                  <a:txBody>
                    <a:bodyPr/>
                    <a:lstStyle/>
                    <a:p>
                      <a:r>
                        <a:rPr lang="ru-RU" sz="1200" b="0" u="none" strike="noStrike" cap="none" spc="0" baseline="0" dirty="0">
                          <a:solidFill>
                            <a:srgbClr val="000000"/>
                          </a:solidFill>
                          <a:uFillTx/>
                          <a:sym typeface="Raleway"/>
                        </a:rPr>
                        <a:t>Характеристика</a:t>
                      </a:r>
                      <a:endParaRPr lang="ru-RU" sz="1200" b="0" i="0" u="none" strike="noStrike" cap="none" spc="0" baseline="0" dirty="0">
                        <a:solidFill>
                          <a:srgbClr val="000000"/>
                        </a:solidFill>
                        <a:uFillTx/>
                        <a:latin typeface="Raleway"/>
                        <a:sym typeface="Raleway"/>
                      </a:endParaRPr>
                    </a:p>
                  </a:txBody>
                  <a:tcPr marL="40600" marR="40600" marT="20300" marB="2030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u="none" strike="noStrike" cap="none" spc="0" baseline="0">
                          <a:solidFill>
                            <a:srgbClr val="000000"/>
                          </a:solidFill>
                          <a:uFillTx/>
                          <a:sym typeface="Raleway"/>
                        </a:rPr>
                        <a:t>Retrofit</a:t>
                      </a:r>
                      <a:endParaRPr lang="en-US" sz="12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Raleway"/>
                        <a:sym typeface="Raleway"/>
                      </a:endParaRPr>
                    </a:p>
                  </a:txBody>
                  <a:tcPr marL="40600" marR="40600" marT="20300" marB="20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u="none" strike="noStrike" cap="none" spc="0" baseline="0">
                          <a:solidFill>
                            <a:srgbClr val="000000"/>
                          </a:solidFill>
                          <a:uFillTx/>
                          <a:sym typeface="Raleway"/>
                        </a:rPr>
                        <a:t>Ktor</a:t>
                      </a:r>
                      <a:endParaRPr lang="en-US" sz="12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Raleway"/>
                        <a:sym typeface="Raleway"/>
                      </a:endParaRPr>
                    </a:p>
                  </a:txBody>
                  <a:tcPr marL="40600" marR="40600" marT="20300" marB="20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7432742"/>
                  </a:ext>
                </a:extLst>
              </a:tr>
              <a:tr h="303543">
                <a:tc>
                  <a:txBody>
                    <a:bodyPr/>
                    <a:lstStyle/>
                    <a:p>
                      <a:r>
                        <a:rPr lang="ru-RU" sz="1200" b="0" u="none" strike="noStrike" cap="none" spc="0" baseline="0" dirty="0">
                          <a:solidFill>
                            <a:srgbClr val="000000"/>
                          </a:solidFill>
                          <a:uFillTx/>
                          <a:sym typeface="Raleway"/>
                        </a:rPr>
                        <a:t>Простота</a:t>
                      </a:r>
                      <a:endParaRPr lang="ru-RU" sz="1200" b="0" i="0" u="none" strike="noStrike" cap="none" spc="0" baseline="0" dirty="0">
                        <a:solidFill>
                          <a:srgbClr val="000000"/>
                        </a:solidFill>
                        <a:uFillTx/>
                        <a:latin typeface="Raleway"/>
                        <a:sym typeface="Raleway"/>
                      </a:endParaRPr>
                    </a:p>
                  </a:txBody>
                  <a:tcPr marL="40600" marR="40600" marT="20300" marB="2030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u="none" strike="noStrike" cap="none" spc="0" baseline="0" dirty="0">
                          <a:solidFill>
                            <a:srgbClr val="000000"/>
                          </a:solidFill>
                          <a:uFillTx/>
                          <a:sym typeface="Raleway"/>
                        </a:rPr>
                        <a:t>Выше (аннотации)</a:t>
                      </a:r>
                      <a:endParaRPr lang="ru-RU" sz="1200" b="0" i="0" u="none" strike="noStrike" cap="none" spc="0" baseline="0" dirty="0">
                        <a:solidFill>
                          <a:srgbClr val="000000"/>
                        </a:solidFill>
                        <a:uFillTx/>
                        <a:latin typeface="Raleway"/>
                        <a:sym typeface="Raleway"/>
                      </a:endParaRPr>
                    </a:p>
                  </a:txBody>
                  <a:tcPr marL="40600" marR="40600" marT="20300" marB="20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u="none" strike="noStrike" cap="none" spc="0" baseline="0">
                          <a:solidFill>
                            <a:srgbClr val="000000"/>
                          </a:solidFill>
                          <a:uFillTx/>
                          <a:sym typeface="Raleway"/>
                        </a:rPr>
                        <a:t>Ниже (больше кода)</a:t>
                      </a:r>
                      <a:endParaRPr lang="ru-RU" sz="12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Raleway"/>
                        <a:sym typeface="Raleway"/>
                      </a:endParaRPr>
                    </a:p>
                  </a:txBody>
                  <a:tcPr marL="40600" marR="40600" marT="20300" marB="20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3083680"/>
                  </a:ext>
                </a:extLst>
              </a:tr>
              <a:tr h="303543">
                <a:tc>
                  <a:txBody>
                    <a:bodyPr/>
                    <a:lstStyle/>
                    <a:p>
                      <a:r>
                        <a:rPr lang="ru-RU" sz="1200" b="0" u="none" strike="noStrike" cap="none" spc="0" baseline="0" dirty="0" err="1">
                          <a:solidFill>
                            <a:srgbClr val="000000"/>
                          </a:solidFill>
                          <a:uFillTx/>
                          <a:sym typeface="Raleway"/>
                        </a:rPr>
                        <a:t>Настраиваемость</a:t>
                      </a:r>
                      <a:endParaRPr lang="ru-RU" sz="1200" b="0" i="0" u="none" strike="noStrike" cap="none" spc="0" baseline="0" dirty="0">
                        <a:solidFill>
                          <a:srgbClr val="000000"/>
                        </a:solidFill>
                        <a:uFillTx/>
                        <a:latin typeface="Raleway"/>
                        <a:sym typeface="Raleway"/>
                      </a:endParaRPr>
                    </a:p>
                  </a:txBody>
                  <a:tcPr marL="40600" marR="40600" marT="20300" marB="2030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u="none" strike="noStrike" cap="none" spc="0" baseline="0" dirty="0">
                          <a:solidFill>
                            <a:srgbClr val="000000"/>
                          </a:solidFill>
                          <a:uFillTx/>
                          <a:sym typeface="Raleway"/>
                        </a:rPr>
                        <a:t>Средняя</a:t>
                      </a:r>
                      <a:endParaRPr lang="ru-RU" sz="1200" b="0" i="0" u="none" strike="noStrike" cap="none" spc="0" baseline="0" dirty="0">
                        <a:solidFill>
                          <a:srgbClr val="000000"/>
                        </a:solidFill>
                        <a:uFillTx/>
                        <a:latin typeface="Raleway"/>
                        <a:sym typeface="Raleway"/>
                      </a:endParaRPr>
                    </a:p>
                  </a:txBody>
                  <a:tcPr marL="40600" marR="40600" marT="20300" marB="20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u="none" strike="noStrike" cap="none" spc="0" baseline="0">
                          <a:solidFill>
                            <a:srgbClr val="000000"/>
                          </a:solidFill>
                          <a:uFillTx/>
                          <a:sym typeface="Raleway"/>
                        </a:rPr>
                        <a:t>Очень высокая</a:t>
                      </a:r>
                      <a:endParaRPr lang="ru-RU" sz="12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Raleway"/>
                        <a:sym typeface="Raleway"/>
                      </a:endParaRPr>
                    </a:p>
                  </a:txBody>
                  <a:tcPr marL="40600" marR="40600" marT="20300" marB="20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26047"/>
                  </a:ext>
                </a:extLst>
              </a:tr>
              <a:tr h="303543">
                <a:tc>
                  <a:txBody>
                    <a:bodyPr/>
                    <a:lstStyle/>
                    <a:p>
                      <a:r>
                        <a:rPr lang="en-US" sz="1200" b="0" u="none" strike="noStrike" cap="none" spc="0" baseline="0">
                          <a:solidFill>
                            <a:srgbClr val="000000"/>
                          </a:solidFill>
                          <a:uFillTx/>
                          <a:sym typeface="Raleway"/>
                        </a:rPr>
                        <a:t>Coroutines</a:t>
                      </a:r>
                      <a:endParaRPr lang="en-US" sz="12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Raleway"/>
                        <a:sym typeface="Raleway"/>
                      </a:endParaRPr>
                    </a:p>
                  </a:txBody>
                  <a:tcPr marL="40600" marR="40600" marT="20300" marB="2030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u="none" strike="noStrike" cap="none" spc="0" baseline="0" dirty="0">
                          <a:solidFill>
                            <a:srgbClr val="000000"/>
                          </a:solidFill>
                          <a:uFillTx/>
                          <a:sym typeface="Raleway"/>
                        </a:rPr>
                        <a:t>Да</a:t>
                      </a:r>
                      <a:endParaRPr lang="ru-RU" sz="1200" b="0" i="0" u="none" strike="noStrike" cap="none" spc="0" baseline="0" dirty="0">
                        <a:solidFill>
                          <a:srgbClr val="000000"/>
                        </a:solidFill>
                        <a:uFillTx/>
                        <a:latin typeface="Raleway"/>
                        <a:sym typeface="Raleway"/>
                      </a:endParaRPr>
                    </a:p>
                  </a:txBody>
                  <a:tcPr marL="40600" marR="40600" marT="20300" marB="20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u="none" strike="noStrike" cap="none" spc="0" baseline="0">
                          <a:solidFill>
                            <a:srgbClr val="000000"/>
                          </a:solidFill>
                          <a:uFillTx/>
                          <a:sym typeface="Raleway"/>
                        </a:rPr>
                        <a:t>Да</a:t>
                      </a:r>
                      <a:endParaRPr lang="ru-RU" sz="12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Raleway"/>
                        <a:sym typeface="Raleway"/>
                      </a:endParaRPr>
                    </a:p>
                  </a:txBody>
                  <a:tcPr marL="40600" marR="40600" marT="20300" marB="20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6695327"/>
                  </a:ext>
                </a:extLst>
              </a:tr>
              <a:tr h="303543">
                <a:tc>
                  <a:txBody>
                    <a:bodyPr/>
                    <a:lstStyle/>
                    <a:p>
                      <a:r>
                        <a:rPr lang="ru-RU" sz="1200" b="0" u="none" strike="noStrike" cap="none" spc="0" baseline="0">
                          <a:solidFill>
                            <a:srgbClr val="000000"/>
                          </a:solidFill>
                          <a:uFillTx/>
                          <a:sym typeface="Raleway"/>
                        </a:rPr>
                        <a:t>Кроссплатформенность</a:t>
                      </a:r>
                      <a:endParaRPr lang="ru-RU" sz="1200" b="0" i="0" u="none" strike="noStrike" cap="none" spc="0" baseline="0">
                        <a:solidFill>
                          <a:srgbClr val="000000"/>
                        </a:solidFill>
                        <a:uFillTx/>
                        <a:latin typeface="Raleway"/>
                        <a:sym typeface="Raleway"/>
                      </a:endParaRPr>
                    </a:p>
                  </a:txBody>
                  <a:tcPr marL="40600" marR="40600" marT="20300" marB="2030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u="none" strike="noStrike" cap="none" spc="0" baseline="0" dirty="0">
                          <a:solidFill>
                            <a:srgbClr val="000000"/>
                          </a:solidFill>
                          <a:uFillTx/>
                          <a:sym typeface="Raleway"/>
                        </a:rPr>
                        <a:t>Только </a:t>
                      </a:r>
                      <a:r>
                        <a:rPr lang="en-US" sz="1200" b="0" u="none" strike="noStrike" cap="none" spc="0" baseline="0" dirty="0">
                          <a:solidFill>
                            <a:srgbClr val="000000"/>
                          </a:solidFill>
                          <a:uFillTx/>
                          <a:sym typeface="Raleway"/>
                        </a:rPr>
                        <a:t>Android</a:t>
                      </a:r>
                      <a:endParaRPr lang="en-US" sz="1200" b="0" i="0" u="none" strike="noStrike" cap="none" spc="0" baseline="0" dirty="0">
                        <a:solidFill>
                          <a:srgbClr val="000000"/>
                        </a:solidFill>
                        <a:uFillTx/>
                        <a:latin typeface="Raleway"/>
                        <a:sym typeface="Raleway"/>
                      </a:endParaRPr>
                    </a:p>
                  </a:txBody>
                  <a:tcPr marL="40600" marR="40600" marT="20300" marB="20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u="none" strike="noStrike" cap="none" spc="0" baseline="0" dirty="0">
                          <a:solidFill>
                            <a:srgbClr val="000000"/>
                          </a:solidFill>
                          <a:uFillTx/>
                          <a:sym typeface="Raleway"/>
                        </a:rPr>
                        <a:t>Да (</a:t>
                      </a:r>
                      <a:r>
                        <a:rPr lang="en-US" sz="1200" b="0" u="none" strike="noStrike" cap="none" spc="0" baseline="0" dirty="0">
                          <a:solidFill>
                            <a:srgbClr val="000000"/>
                          </a:solidFill>
                          <a:uFillTx/>
                          <a:sym typeface="Raleway"/>
                        </a:rPr>
                        <a:t>KMM, Android, JVM)</a:t>
                      </a:r>
                      <a:endParaRPr lang="en-US" sz="1200" b="0" i="0" u="none" strike="noStrike" cap="none" spc="0" baseline="0" dirty="0">
                        <a:solidFill>
                          <a:srgbClr val="000000"/>
                        </a:solidFill>
                        <a:uFillTx/>
                        <a:latin typeface="Raleway"/>
                        <a:sym typeface="Raleway"/>
                      </a:endParaRPr>
                    </a:p>
                  </a:txBody>
                  <a:tcPr marL="40600" marR="40600" marT="20300" marB="20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118846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7219268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4BF0BD-9305-5212-2A8C-503DB38C11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523;p66">
            <a:extLst>
              <a:ext uri="{FF2B5EF4-FFF2-40B4-BE49-F238E27FC236}">
                <a16:creationId xmlns:a16="http://schemas.microsoft.com/office/drawing/2014/main" id="{ED24AA75-B81B-5143-BEFB-E7BD7228640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3435648" y="2121149"/>
            <a:ext cx="2272704" cy="90120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698966">
              <a:buSzTx/>
              <a:buNone/>
              <a:defRPr sz="3041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</a:lstStyle>
          <a:p>
            <a:r>
              <a:rPr lang="ru-RU" dirty="0"/>
              <a:t>Практика</a:t>
            </a:r>
            <a:endParaRPr dirty="0"/>
          </a:p>
        </p:txBody>
      </p:sp>
      <p:pic>
        <p:nvPicPr>
          <p:cNvPr id="365" name="Google Shape;524;p66" descr="Google Shape;524;p66">
            <a:extLst>
              <a:ext uri="{FF2B5EF4-FFF2-40B4-BE49-F238E27FC236}">
                <a16:creationId xmlns:a16="http://schemas.microsoft.com/office/drawing/2014/main" id="{6F428720-8C3E-EF02-C762-689C956B1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823297345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202;p22"/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6533337" cy="3491910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740662">
              <a:defRPr sz="1600">
                <a:solidFill>
                  <a:srgbClr val="000000"/>
                </a:solidFill>
              </a:defRPr>
            </a:pPr>
            <a:r>
              <a:rPr dirty="0" err="1"/>
              <a:t>Задачи</a:t>
            </a:r>
            <a:endParaRPr dirty="0"/>
          </a:p>
          <a:p>
            <a:pPr defTabSz="370331">
              <a:spcBef>
                <a:spcPts val="1100"/>
              </a:spcBef>
              <a:defRPr sz="1200">
                <a:solidFill>
                  <a:srgbClr val="000000"/>
                </a:solidFill>
              </a:defRPr>
            </a:pPr>
            <a:r>
              <a:rPr dirty="0" err="1"/>
              <a:t>Задача</a:t>
            </a:r>
            <a:r>
              <a:rPr dirty="0"/>
              <a:t> 1:</a:t>
            </a:r>
            <a:r>
              <a:rPr lang="en-US" dirty="0"/>
              <a:t> </a:t>
            </a:r>
            <a:r>
              <a:rPr lang="ru-RU" dirty="0"/>
              <a:t>Создать </a:t>
            </a:r>
            <a:r>
              <a:rPr lang="en-US" dirty="0"/>
              <a:t>Retrofit </a:t>
            </a:r>
            <a:r>
              <a:rPr lang="ru-RU" dirty="0"/>
              <a:t>клиент и настроить </a:t>
            </a:r>
            <a:r>
              <a:rPr lang="en-US" dirty="0" err="1"/>
              <a:t>okhttp</a:t>
            </a:r>
            <a:endParaRPr b="0" i="1" dirty="0"/>
          </a:p>
          <a:p>
            <a:pPr marL="97455" indent="-97455" defTabSz="370331">
              <a:spcBef>
                <a:spcPts val="1100"/>
              </a:spcBef>
              <a:defRPr sz="900" b="0">
                <a:solidFill>
                  <a:srgbClr val="000000"/>
                </a:solidFill>
              </a:defRPr>
            </a:pPr>
            <a:endParaRPr b="0" i="1" dirty="0"/>
          </a:p>
          <a:p>
            <a:pPr defTabSz="370331">
              <a:spcBef>
                <a:spcPts val="1100"/>
              </a:spcBef>
              <a:defRPr sz="900">
                <a:solidFill>
                  <a:srgbClr val="000000"/>
                </a:solidFill>
              </a:defRPr>
            </a:pPr>
            <a:r>
              <a:rPr dirty="0"/>
              <a:t> </a:t>
            </a:r>
          </a:p>
        </p:txBody>
      </p:sp>
      <p:pic>
        <p:nvPicPr>
          <p:cNvPr id="354" name="Google Shape;203;p22" descr="Google Shape;203;p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8FC235-3ABF-ACE8-6D76-75A39E6711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202;p22">
            <a:extLst>
              <a:ext uri="{FF2B5EF4-FFF2-40B4-BE49-F238E27FC236}">
                <a16:creationId xmlns:a16="http://schemas.microsoft.com/office/drawing/2014/main" id="{0D91C3E7-9F0B-A324-2CC2-D305F55A6C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6533337" cy="3491910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740662">
              <a:defRPr sz="1600">
                <a:solidFill>
                  <a:srgbClr val="000000"/>
                </a:solidFill>
              </a:defRPr>
            </a:pPr>
            <a:r>
              <a:rPr dirty="0" err="1"/>
              <a:t>Задачи</a:t>
            </a:r>
            <a:endParaRPr dirty="0"/>
          </a:p>
          <a:p>
            <a:pPr defTabSz="370331">
              <a:spcBef>
                <a:spcPts val="1100"/>
              </a:spcBef>
              <a:defRPr sz="1200">
                <a:solidFill>
                  <a:srgbClr val="000000"/>
                </a:solidFill>
              </a:defRPr>
            </a:pPr>
            <a:r>
              <a:rPr dirty="0" err="1"/>
              <a:t>Задача</a:t>
            </a:r>
            <a:r>
              <a:rPr dirty="0"/>
              <a:t> </a:t>
            </a:r>
            <a:r>
              <a:rPr lang="ru-RU" dirty="0"/>
              <a:t>2</a:t>
            </a:r>
            <a:r>
              <a:rPr dirty="0"/>
              <a:t>:</a:t>
            </a:r>
            <a:r>
              <a:rPr lang="en-US" dirty="0"/>
              <a:t> </a:t>
            </a:r>
            <a:r>
              <a:rPr lang="ru-RU" dirty="0"/>
              <a:t>Добавить логирование и </a:t>
            </a:r>
            <a:r>
              <a:rPr lang="ru-RU" dirty="0" err="1"/>
              <a:t>сериализацию</a:t>
            </a:r>
            <a:r>
              <a:rPr lang="ru-RU" dirty="0"/>
              <a:t> ответов</a:t>
            </a:r>
            <a:br>
              <a:rPr lang="en-US" dirty="0"/>
            </a:br>
            <a:r>
              <a:rPr lang="en-US" b="0" dirty="0"/>
              <a:t> </a:t>
            </a:r>
            <a:endParaRPr b="0" i="1" dirty="0"/>
          </a:p>
        </p:txBody>
      </p:sp>
      <p:pic>
        <p:nvPicPr>
          <p:cNvPr id="354" name="Google Shape;203;p22" descr="Google Shape;203;p22">
            <a:extLst>
              <a:ext uri="{FF2B5EF4-FFF2-40B4-BE49-F238E27FC236}">
                <a16:creationId xmlns:a16="http://schemas.microsoft.com/office/drawing/2014/main" id="{0E2F39CE-AD92-FCC4-C345-8DADBDBC4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536192056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F63318-58DE-DC95-5104-B5D1D7B9CB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202;p22">
            <a:extLst>
              <a:ext uri="{FF2B5EF4-FFF2-40B4-BE49-F238E27FC236}">
                <a16:creationId xmlns:a16="http://schemas.microsoft.com/office/drawing/2014/main" id="{46F037C8-BCA5-52C1-533F-0C0C20492F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6533337" cy="3491910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740662">
              <a:defRPr sz="1600">
                <a:solidFill>
                  <a:srgbClr val="000000"/>
                </a:solidFill>
              </a:defRPr>
            </a:pPr>
            <a:r>
              <a:rPr dirty="0" err="1"/>
              <a:t>Задачи</a:t>
            </a:r>
            <a:endParaRPr dirty="0"/>
          </a:p>
          <a:p>
            <a:pPr defTabSz="370331">
              <a:spcBef>
                <a:spcPts val="1100"/>
              </a:spcBef>
              <a:defRPr sz="1200">
                <a:solidFill>
                  <a:srgbClr val="000000"/>
                </a:solidFill>
              </a:defRPr>
            </a:pPr>
            <a:r>
              <a:rPr dirty="0" err="1"/>
              <a:t>Задача</a:t>
            </a:r>
            <a:r>
              <a:rPr dirty="0"/>
              <a:t> </a:t>
            </a:r>
            <a:r>
              <a:rPr lang="en-US" dirty="0"/>
              <a:t>3</a:t>
            </a:r>
            <a:r>
              <a:rPr dirty="0"/>
              <a:t>:</a:t>
            </a:r>
            <a:r>
              <a:rPr lang="en-US" dirty="0"/>
              <a:t> </a:t>
            </a:r>
            <a:r>
              <a:rPr lang="ru-RU" dirty="0"/>
              <a:t>На созданном </a:t>
            </a:r>
            <a:r>
              <a:rPr lang="en-US" dirty="0"/>
              <a:t>API </a:t>
            </a:r>
            <a:r>
              <a:rPr lang="ru-RU" dirty="0"/>
              <a:t>сделать запрос и получить изображение</a:t>
            </a:r>
            <a:br>
              <a:rPr lang="ru-RU" dirty="0"/>
            </a:br>
            <a:r>
              <a:rPr lang="ru-RU" dirty="0"/>
              <a:t>полученное изображение отобразить любой библиотекой</a:t>
            </a:r>
            <a:endParaRPr sz="1200" dirty="0"/>
          </a:p>
        </p:txBody>
      </p:sp>
      <p:pic>
        <p:nvPicPr>
          <p:cNvPr id="354" name="Google Shape;203;p22" descr="Google Shape;203;p22">
            <a:extLst>
              <a:ext uri="{FF2B5EF4-FFF2-40B4-BE49-F238E27FC236}">
                <a16:creationId xmlns:a16="http://schemas.microsoft.com/office/drawing/2014/main" id="{ED947BE6-8B68-512B-689B-6FEBE6160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132245282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522;p66"/>
          <p:cNvSpPr txBox="1">
            <a:spLocks noGrp="1"/>
          </p:cNvSpPr>
          <p:nvPr>
            <p:ph type="title"/>
          </p:nvPr>
        </p:nvSpPr>
        <p:spPr>
          <a:xfrm>
            <a:off x="730722" y="1318650"/>
            <a:ext cx="3893406" cy="600004"/>
          </a:xfrm>
          <a:prstGeom prst="rect">
            <a:avLst/>
          </a:prstGeom>
        </p:spPr>
        <p:txBody>
          <a:bodyPr/>
          <a:lstStyle>
            <a:lvl1pPr defTabSz="475487">
              <a:defRPr sz="1300"/>
            </a:lvl1pPr>
          </a:lstStyle>
          <a:p>
            <a:r>
              <a:t>Q&amp;A</a:t>
            </a:r>
          </a:p>
        </p:txBody>
      </p:sp>
      <p:sp>
        <p:nvSpPr>
          <p:cNvPr id="364" name="Google Shape;523;p66"/>
          <p:cNvSpPr txBox="1">
            <a:spLocks noGrp="1"/>
          </p:cNvSpPr>
          <p:nvPr>
            <p:ph type="body" sz="quarter" idx="1"/>
          </p:nvPr>
        </p:nvSpPr>
        <p:spPr>
          <a:xfrm>
            <a:off x="2625299" y="2121149"/>
            <a:ext cx="3893402" cy="901202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0" indent="0" algn="ctr" defTabSz="698966">
              <a:buSzTx/>
              <a:buNone/>
              <a:defRPr sz="3041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</a:lstStyle>
          <a:p>
            <a:r>
              <a:t>Домашнее задание</a:t>
            </a:r>
          </a:p>
        </p:txBody>
      </p:sp>
      <p:pic>
        <p:nvPicPr>
          <p:cNvPr id="365" name="Google Shape;524;p66" descr="Google Shape;524;p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188;p20"/>
          <p:cNvSpPr txBox="1">
            <a:spLocks noGrp="1"/>
          </p:cNvSpPr>
          <p:nvPr>
            <p:ph type="title"/>
          </p:nvPr>
        </p:nvSpPr>
        <p:spPr>
          <a:xfrm>
            <a:off x="730722" y="1318650"/>
            <a:ext cx="3893406" cy="600004"/>
          </a:xfrm>
          <a:prstGeom prst="rect">
            <a:avLst/>
          </a:prstGeom>
        </p:spPr>
        <p:txBody>
          <a:bodyPr/>
          <a:lstStyle>
            <a:lvl1pPr defTabSz="475487">
              <a:defRPr sz="1300"/>
            </a:lvl1pPr>
          </a:lstStyle>
          <a:p>
            <a:r>
              <a:rPr dirty="0" err="1"/>
              <a:t>Агенда</a:t>
            </a:r>
            <a:r>
              <a:rPr dirty="0"/>
              <a:t> </a:t>
            </a:r>
            <a:r>
              <a:rPr dirty="0" err="1"/>
              <a:t>занятия</a:t>
            </a:r>
            <a:endParaRPr dirty="0"/>
          </a:p>
        </p:txBody>
      </p:sp>
      <p:sp>
        <p:nvSpPr>
          <p:cNvPr id="280" name="Google Shape;189;p20"/>
          <p:cNvSpPr txBox="1">
            <a:spLocks noGrp="1"/>
          </p:cNvSpPr>
          <p:nvPr>
            <p:ph type="body" sz="quarter" idx="1"/>
          </p:nvPr>
        </p:nvSpPr>
        <p:spPr>
          <a:xfrm>
            <a:off x="730721" y="1941072"/>
            <a:ext cx="5113487" cy="20898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46050" indent="0" algn="l">
              <a:buNone/>
            </a:pPr>
            <a:r>
              <a:rPr lang="ru-RU" b="0" i="0" dirty="0">
                <a:solidFill>
                  <a:srgbClr val="000000"/>
                </a:solidFill>
                <a:effectLst/>
                <a:latin typeface="Rubik"/>
              </a:rPr>
              <a:t>Retrofit2</a:t>
            </a:r>
            <a:r>
              <a:rPr lang="en-US" b="0" i="0" dirty="0">
                <a:solidFill>
                  <a:srgbClr val="000000"/>
                </a:solidFill>
                <a:effectLst/>
                <a:latin typeface="Rubik"/>
              </a:rPr>
              <a:t>,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Rubik"/>
              </a:rPr>
              <a:t>OkHttp</a:t>
            </a:r>
            <a:endParaRPr lang="en-US" b="0" i="0" dirty="0">
              <a:solidFill>
                <a:srgbClr val="000000"/>
              </a:solidFill>
              <a:effectLst/>
              <a:latin typeface="Rubik"/>
            </a:endParaRPr>
          </a:p>
          <a:p>
            <a:pPr marL="146050" indent="0" algn="l">
              <a:buNone/>
            </a:pPr>
            <a:r>
              <a:rPr lang="ru-RU" b="0" i="0" dirty="0" err="1">
                <a:solidFill>
                  <a:srgbClr val="000000"/>
                </a:solidFill>
                <a:effectLst/>
                <a:latin typeface="Rubik"/>
              </a:rPr>
              <a:t>Gson</a:t>
            </a:r>
            <a:r>
              <a:rPr lang="ru-RU" b="0" i="0" dirty="0">
                <a:solidFill>
                  <a:srgbClr val="000000"/>
                </a:solidFill>
                <a:effectLst/>
                <a:latin typeface="Rubik"/>
              </a:rPr>
              <a:t> и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Rubik"/>
              </a:rPr>
              <a:t>Moshi</a:t>
            </a:r>
            <a:r>
              <a:rPr lang="ru-RU" b="0" i="0" dirty="0">
                <a:solidFill>
                  <a:srgbClr val="000000"/>
                </a:solidFill>
                <a:effectLst/>
                <a:latin typeface="Rubik"/>
              </a:rPr>
              <a:t>: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Rubik"/>
              </a:rPr>
              <a:t>сериализация</a:t>
            </a:r>
            <a:r>
              <a:rPr lang="ru-RU" b="0" i="0" dirty="0">
                <a:solidFill>
                  <a:srgbClr val="000000"/>
                </a:solidFill>
                <a:effectLst/>
                <a:latin typeface="Rubik"/>
              </a:rPr>
              <a:t> JSON</a:t>
            </a:r>
            <a:endParaRPr lang="en-US" b="0" i="0" dirty="0">
              <a:solidFill>
                <a:srgbClr val="000000"/>
              </a:solidFill>
              <a:effectLst/>
              <a:latin typeface="Rubik"/>
            </a:endParaRPr>
          </a:p>
          <a:p>
            <a:pPr marL="146050" indent="0" algn="l">
              <a:buNone/>
            </a:pPr>
            <a:r>
              <a:rPr lang="ru-RU" b="0" i="0" dirty="0">
                <a:solidFill>
                  <a:srgbClr val="000000"/>
                </a:solidFill>
                <a:effectLst/>
                <a:latin typeface="Rubik"/>
              </a:rPr>
              <a:t>Загрузка изображений</a:t>
            </a:r>
            <a:endParaRPr lang="en-US" b="0" i="0" dirty="0">
              <a:solidFill>
                <a:srgbClr val="000000"/>
              </a:solidFill>
              <a:effectLst/>
              <a:latin typeface="Rubik"/>
            </a:endParaRPr>
          </a:p>
          <a:p>
            <a:pPr marL="146050" indent="0" algn="l">
              <a:buNone/>
            </a:pPr>
            <a:r>
              <a:rPr lang="en-US" dirty="0" err="1">
                <a:solidFill>
                  <a:srgbClr val="000000"/>
                </a:solidFill>
                <a:latin typeface="Rubik"/>
              </a:rPr>
              <a:t>Ktor</a:t>
            </a:r>
            <a:endParaRPr lang="en-US" b="0" i="0" dirty="0">
              <a:solidFill>
                <a:srgbClr val="000000"/>
              </a:solidFill>
              <a:effectLst/>
              <a:latin typeface="Rubik"/>
            </a:endParaRPr>
          </a:p>
        </p:txBody>
      </p:sp>
      <p:pic>
        <p:nvPicPr>
          <p:cNvPr id="281" name="Google Shape;190;p20" descr="Google Shape;190;p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125" y="1057275"/>
            <a:ext cx="1943101" cy="3143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202;p22"/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8198593" cy="3491910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740662">
              <a:defRPr sz="1600">
                <a:solidFill>
                  <a:srgbClr val="000000"/>
                </a:solidFill>
              </a:defRPr>
            </a:pPr>
            <a:r>
              <a:rPr dirty="0" err="1"/>
              <a:t>Задачи</a:t>
            </a:r>
            <a:endParaRPr dirty="0"/>
          </a:p>
          <a:p>
            <a:pPr defTabSz="370331">
              <a:spcBef>
                <a:spcPts val="1100"/>
              </a:spcBef>
              <a:defRPr sz="1200">
                <a:solidFill>
                  <a:srgbClr val="000000"/>
                </a:solidFill>
              </a:defRPr>
            </a:pPr>
            <a:r>
              <a:rPr dirty="0" err="1"/>
              <a:t>Задача</a:t>
            </a:r>
            <a:r>
              <a:rPr dirty="0"/>
              <a:t> 1:</a:t>
            </a:r>
            <a:r>
              <a:rPr lang="en-US" dirty="0"/>
              <a:t> </a:t>
            </a:r>
            <a:r>
              <a:rPr lang="ru-RU" sz="1200" dirty="0"/>
              <a:t>Мини-приложение: "</a:t>
            </a:r>
            <a:r>
              <a:rPr lang="en-US" sz="1200" dirty="0" err="1"/>
              <a:t>FakeStore</a:t>
            </a:r>
            <a:r>
              <a:rPr lang="en-US" sz="1200" dirty="0"/>
              <a:t>"</a:t>
            </a:r>
            <a:endParaRPr lang="ru-RU" sz="1521" dirty="0"/>
          </a:p>
          <a:p>
            <a:pPr defTabSz="886966">
              <a:lnSpc>
                <a:spcPct val="140000"/>
              </a:lnSpc>
              <a:buClr>
                <a:schemeClr val="accent1"/>
              </a:buClr>
              <a:defRPr sz="1200" b="0">
                <a:solidFill>
                  <a:srgbClr val="000000"/>
                </a:solidFill>
              </a:defRPr>
            </a:pPr>
            <a:br>
              <a:rPr lang="ru-RU" sz="1300" dirty="0"/>
            </a:br>
            <a:r>
              <a:rPr lang="ru-RU" sz="1300" dirty="0"/>
              <a:t>🔗 </a:t>
            </a:r>
            <a:r>
              <a:rPr lang="en-US" sz="1300" dirty="0"/>
              <a:t>API: </a:t>
            </a:r>
            <a:br>
              <a:rPr lang="ru-RU" sz="1300" dirty="0"/>
            </a:br>
            <a:r>
              <a:rPr lang="en-US" sz="1300" dirty="0"/>
              <a:t>https://fakestoreapi.com/</a:t>
            </a:r>
            <a:br>
              <a:rPr lang="ru-RU" sz="1300" dirty="0"/>
            </a:br>
            <a:r>
              <a:rPr lang="ru-RU" sz="1300" dirty="0"/>
              <a:t>Поддерживает:</a:t>
            </a:r>
            <a:br>
              <a:rPr lang="ru-RU" sz="1300" dirty="0"/>
            </a:br>
            <a:r>
              <a:rPr lang="en-US" sz="1300" dirty="0"/>
              <a:t>GET /</a:t>
            </a:r>
            <a:r>
              <a:rPr lang="en-US" sz="1300" dirty="0" err="1"/>
              <a:t>productsGET</a:t>
            </a:r>
            <a:r>
              <a:rPr lang="en-US" sz="1300" dirty="0"/>
              <a:t> /products/{id}</a:t>
            </a:r>
            <a:br>
              <a:rPr lang="ru-RU" sz="1300" dirty="0"/>
            </a:br>
            <a:r>
              <a:rPr lang="en-US" sz="1300" dirty="0"/>
              <a:t>POST /</a:t>
            </a:r>
            <a:r>
              <a:rPr lang="en-US" sz="1300" dirty="0" err="1"/>
              <a:t>cartsDELETE</a:t>
            </a:r>
            <a:r>
              <a:rPr lang="en-US" sz="1300" dirty="0"/>
              <a:t> /carts/{id}</a:t>
            </a:r>
            <a:br>
              <a:rPr lang="ru-RU" sz="1300" dirty="0"/>
            </a:br>
            <a:r>
              <a:rPr lang="en-US" sz="1300" dirty="0"/>
              <a:t>PUT /products/{id}</a:t>
            </a:r>
            <a:br>
              <a:rPr lang="en" sz="1300" dirty="0"/>
            </a:br>
            <a:endParaRPr lang="en-US" dirty="0"/>
          </a:p>
        </p:txBody>
      </p:sp>
      <p:pic>
        <p:nvPicPr>
          <p:cNvPr id="368" name="Google Shape;203;p22" descr="Google Shape;203;p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202;p22"/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8198593" cy="349191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740662">
              <a:defRPr sz="1600">
                <a:solidFill>
                  <a:srgbClr val="000000"/>
                </a:solidFill>
              </a:defRPr>
            </a:pPr>
            <a:r>
              <a:rPr dirty="0" err="1"/>
              <a:t>Задачи</a:t>
            </a:r>
            <a:endParaRPr dirty="0"/>
          </a:p>
          <a:p>
            <a:pPr defTabSz="370331">
              <a:spcBef>
                <a:spcPts val="1100"/>
              </a:spcBef>
              <a:defRPr sz="1200">
                <a:solidFill>
                  <a:srgbClr val="000000"/>
                </a:solidFill>
              </a:defRPr>
            </a:pPr>
            <a:r>
              <a:rPr dirty="0" err="1"/>
              <a:t>Задача</a:t>
            </a:r>
            <a:r>
              <a:rPr dirty="0"/>
              <a:t> 1:</a:t>
            </a:r>
            <a:r>
              <a:rPr lang="en-US" dirty="0"/>
              <a:t> </a:t>
            </a:r>
            <a:r>
              <a:rPr lang="ru-RU" sz="1200" dirty="0"/>
              <a:t>Мини-приложение: "</a:t>
            </a:r>
            <a:r>
              <a:rPr lang="en-US" sz="1200" dirty="0" err="1"/>
              <a:t>FakeStore</a:t>
            </a:r>
            <a:r>
              <a:rPr lang="en-US" sz="1200" dirty="0"/>
              <a:t>"</a:t>
            </a:r>
            <a:endParaRPr lang="ru-RU" sz="1521" dirty="0"/>
          </a:p>
          <a:p>
            <a:pPr defTabSz="886966">
              <a:lnSpc>
                <a:spcPct val="140000"/>
              </a:lnSpc>
              <a:buClr>
                <a:schemeClr val="accent1"/>
              </a:buClr>
              <a:defRPr sz="1200" b="0">
                <a:solidFill>
                  <a:srgbClr val="000000"/>
                </a:solidFill>
              </a:defRPr>
            </a:pPr>
            <a:br>
              <a:rPr lang="ru-RU" sz="1300" dirty="0"/>
            </a:br>
            <a:r>
              <a:rPr lang="ru-RU" sz="1300" dirty="0"/>
              <a:t>Функции:</a:t>
            </a:r>
            <a:br>
              <a:rPr lang="ru-RU" sz="1300" dirty="0"/>
            </a:br>
            <a:r>
              <a:rPr lang="ru-RU" sz="1300" dirty="0"/>
              <a:t>Каталог товаров (</a:t>
            </a:r>
            <a:r>
              <a:rPr lang="en-US" sz="1300" dirty="0"/>
              <a:t>GET)</a:t>
            </a:r>
            <a:br>
              <a:rPr lang="ru-RU" sz="1300" dirty="0"/>
            </a:br>
            <a:r>
              <a:rPr lang="ru-RU" sz="1300" dirty="0"/>
              <a:t>Экран детали товара (</a:t>
            </a:r>
            <a:r>
              <a:rPr lang="en-US" sz="1300" dirty="0"/>
              <a:t>GET /{id})</a:t>
            </a:r>
            <a:br>
              <a:rPr lang="ru-RU" sz="1300" dirty="0"/>
            </a:br>
            <a:r>
              <a:rPr lang="ru-RU" sz="1300" dirty="0"/>
              <a:t>Добавление в корзину (</a:t>
            </a:r>
            <a:r>
              <a:rPr lang="en-US" sz="1300" dirty="0"/>
              <a:t>POST)</a:t>
            </a:r>
            <a:br>
              <a:rPr lang="ru-RU" sz="1300" dirty="0"/>
            </a:br>
            <a:r>
              <a:rPr lang="ru-RU" sz="1300" dirty="0"/>
              <a:t>Удаление из корзины (</a:t>
            </a:r>
            <a:r>
              <a:rPr lang="en-US" sz="1300" dirty="0"/>
              <a:t>DELETE)</a:t>
            </a:r>
            <a:br>
              <a:rPr lang="ru-RU" sz="1300" dirty="0"/>
            </a:br>
            <a:r>
              <a:rPr lang="ru-RU" sz="1300" dirty="0"/>
              <a:t>Редактирование товара (</a:t>
            </a:r>
            <a:r>
              <a:rPr lang="en-US" sz="1300" dirty="0"/>
              <a:t>PUT)</a:t>
            </a:r>
            <a:br>
              <a:rPr lang="ru-RU" sz="1300" dirty="0"/>
            </a:br>
            <a:r>
              <a:rPr lang="ru-RU" sz="1300" dirty="0"/>
              <a:t>Используйте:</a:t>
            </a:r>
            <a:br>
              <a:rPr lang="ru-RU" sz="1300" dirty="0"/>
            </a:br>
            <a:r>
              <a:rPr lang="en-US" sz="1300" dirty="0"/>
              <a:t>Retrofit2 + Moshi</a:t>
            </a:r>
            <a:br>
              <a:rPr lang="ru-RU" sz="1300" dirty="0"/>
            </a:br>
            <a:r>
              <a:rPr lang="en-US" sz="1300" dirty="0"/>
              <a:t>Glide</a:t>
            </a:r>
            <a:r>
              <a:rPr lang="ru-RU" sz="1300" dirty="0"/>
              <a:t>.</a:t>
            </a:r>
            <a:r>
              <a:rPr lang="en-US" sz="1300" dirty="0"/>
              <a:t>/Coil </a:t>
            </a:r>
            <a:r>
              <a:rPr lang="ru-RU" sz="1300" dirty="0"/>
              <a:t>для картинок</a:t>
            </a:r>
            <a:br>
              <a:rPr lang="en-US" sz="1300" dirty="0"/>
            </a:br>
            <a:r>
              <a:rPr lang="en-US" sz="1300" dirty="0" err="1"/>
              <a:t>ViewModel</a:t>
            </a:r>
            <a:r>
              <a:rPr lang="en-US" sz="1300" dirty="0"/>
              <a:t> + Coroutines</a:t>
            </a:r>
            <a:br>
              <a:rPr lang="en" sz="1300" dirty="0"/>
            </a:br>
            <a:endParaRPr lang="en-US" dirty="0"/>
          </a:p>
        </p:txBody>
      </p:sp>
      <p:pic>
        <p:nvPicPr>
          <p:cNvPr id="368" name="Google Shape;203;p22" descr="Google Shape;203;p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544362019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202;p22"/>
          <p:cNvSpPr txBox="1">
            <a:spLocks noGrp="1"/>
          </p:cNvSpPr>
          <p:nvPr>
            <p:ph type="title"/>
          </p:nvPr>
        </p:nvSpPr>
        <p:spPr>
          <a:xfrm>
            <a:off x="730722" y="1318649"/>
            <a:ext cx="8198593" cy="3491910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740662">
              <a:defRPr sz="1600">
                <a:solidFill>
                  <a:srgbClr val="000000"/>
                </a:solidFill>
              </a:defRPr>
            </a:pPr>
            <a:r>
              <a:rPr dirty="0" err="1"/>
              <a:t>Задачи</a:t>
            </a:r>
            <a:endParaRPr dirty="0"/>
          </a:p>
          <a:p>
            <a:pPr defTabSz="370331">
              <a:spcBef>
                <a:spcPts val="1100"/>
              </a:spcBef>
              <a:defRPr sz="1200">
                <a:solidFill>
                  <a:srgbClr val="000000"/>
                </a:solidFill>
              </a:defRPr>
            </a:pPr>
            <a:r>
              <a:rPr dirty="0" err="1"/>
              <a:t>Задача</a:t>
            </a:r>
            <a:r>
              <a:rPr dirty="0"/>
              <a:t> 1:</a:t>
            </a:r>
            <a:r>
              <a:rPr lang="en-US" dirty="0"/>
              <a:t> </a:t>
            </a:r>
            <a:r>
              <a:rPr lang="ru-RU" sz="1200" dirty="0"/>
              <a:t>Мини-приложение: "</a:t>
            </a:r>
            <a:r>
              <a:rPr lang="en-US" sz="1200" dirty="0" err="1"/>
              <a:t>FakeStore</a:t>
            </a:r>
            <a:r>
              <a:rPr lang="en-US" sz="1200" dirty="0"/>
              <a:t>"</a:t>
            </a:r>
            <a:endParaRPr lang="ru-RU" sz="1521" dirty="0"/>
          </a:p>
          <a:p>
            <a:pPr defTabSz="886966">
              <a:lnSpc>
                <a:spcPct val="140000"/>
              </a:lnSpc>
              <a:buClr>
                <a:schemeClr val="accent1"/>
              </a:buClr>
              <a:defRPr sz="1200" b="0">
                <a:solidFill>
                  <a:srgbClr val="000000"/>
                </a:solidFill>
              </a:defRPr>
            </a:pPr>
            <a:br>
              <a:rPr lang="ru-RU" sz="1300" dirty="0"/>
            </a:br>
            <a:r>
              <a:rPr lang="ru-RU" sz="1300" dirty="0"/>
              <a:t>Бонус</a:t>
            </a:r>
            <a:r>
              <a:rPr lang="en-US" sz="1300" dirty="0"/>
              <a:t>:</a:t>
            </a:r>
            <a:br>
              <a:rPr lang="en-US" sz="1300" dirty="0"/>
            </a:br>
            <a:r>
              <a:rPr lang="ru-RU" sz="1300" dirty="0"/>
              <a:t>фейковая или настоящая авторизация и разделение на админа и покупателя</a:t>
            </a:r>
            <a:br>
              <a:rPr lang="en" sz="1300" dirty="0"/>
            </a:br>
            <a:endParaRPr lang="en-US" dirty="0"/>
          </a:p>
        </p:txBody>
      </p:sp>
      <p:pic>
        <p:nvPicPr>
          <p:cNvPr id="368" name="Google Shape;203;p22" descr="Google Shape;203;p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125523914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522;p66"/>
          <p:cNvSpPr txBox="1">
            <a:spLocks noGrp="1"/>
          </p:cNvSpPr>
          <p:nvPr>
            <p:ph type="title"/>
          </p:nvPr>
        </p:nvSpPr>
        <p:spPr>
          <a:xfrm>
            <a:off x="730722" y="1318650"/>
            <a:ext cx="3893406" cy="600004"/>
          </a:xfrm>
          <a:prstGeom prst="rect">
            <a:avLst/>
          </a:prstGeom>
        </p:spPr>
        <p:txBody>
          <a:bodyPr/>
          <a:lstStyle>
            <a:lvl1pPr defTabSz="475487">
              <a:defRPr sz="1300"/>
            </a:lvl1pPr>
          </a:lstStyle>
          <a:p>
            <a:r>
              <a:t>Q&amp;A</a:t>
            </a:r>
          </a:p>
        </p:txBody>
      </p:sp>
      <p:sp>
        <p:nvSpPr>
          <p:cNvPr id="372" name="Google Shape;523;p66"/>
          <p:cNvSpPr txBox="1">
            <a:spLocks noGrp="1"/>
          </p:cNvSpPr>
          <p:nvPr>
            <p:ph type="body" sz="quarter" idx="1"/>
          </p:nvPr>
        </p:nvSpPr>
        <p:spPr>
          <a:xfrm>
            <a:off x="2625299" y="2576034"/>
            <a:ext cx="3893402" cy="901202"/>
          </a:xfrm>
          <a:prstGeom prst="rect">
            <a:avLst/>
          </a:prstGeom>
        </p:spPr>
        <p:txBody>
          <a:bodyPr/>
          <a:lstStyle>
            <a:lvl1pPr marL="0" indent="0" algn="ctr" defTabSz="896111">
              <a:buSzTx/>
              <a:buNone/>
              <a:defRPr sz="39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</a:lstStyle>
          <a:p>
            <a:r>
              <a:t>Ваши вопросы</a:t>
            </a:r>
          </a:p>
        </p:txBody>
      </p:sp>
      <p:pic>
        <p:nvPicPr>
          <p:cNvPr id="373" name="Google Shape;524;p66" descr="Google Shape;524;p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529;p6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099" cy="2906700"/>
          </a:xfrm>
          <a:prstGeom prst="rect">
            <a:avLst/>
          </a:prstGeom>
        </p:spPr>
        <p:txBody>
          <a:bodyPr/>
          <a:lstStyle/>
          <a:p>
            <a:pPr algn="ctr">
              <a:defRPr sz="4800">
                <a:solidFill>
                  <a:srgbClr val="000000"/>
                </a:solidFill>
              </a:defRPr>
            </a:pPr>
            <a:r>
              <a:t>Спасибо</a:t>
            </a:r>
          </a:p>
          <a:p>
            <a:pPr algn="ctr">
              <a:defRPr sz="4800">
                <a:solidFill>
                  <a:srgbClr val="000000"/>
                </a:solidFill>
              </a:defRPr>
            </a:pPr>
            <a:endParaRPr/>
          </a:p>
          <a:p>
            <a:pPr algn="ctr">
              <a:defRPr sz="4800">
                <a:solidFill>
                  <a:srgbClr val="000000"/>
                </a:solidFill>
              </a:defRPr>
            </a:pPr>
            <a:endParaRPr/>
          </a:p>
          <a:p>
            <a:pPr algn="ctr">
              <a:defRPr sz="1200">
                <a:solidFill>
                  <a:srgbClr val="F1C232"/>
                </a:solidFill>
              </a:defRPr>
            </a:pPr>
            <a:r>
              <a:t>&lt;</a:t>
            </a:r>
            <a:r>
              <a:rPr>
                <a:solidFill>
                  <a:srgbClr val="1A1A1A"/>
                </a:solidFill>
              </a:rPr>
              <a:t>TeachMeSkills</a:t>
            </a:r>
            <a:r>
              <a:t>/&gt;</a:t>
            </a:r>
          </a:p>
        </p:txBody>
      </p:sp>
      <p:pic>
        <p:nvPicPr>
          <p:cNvPr id="376" name="Google Shape;530;p67" descr="Google Shape;530;p6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450" y="1122424"/>
            <a:ext cx="1885951" cy="2286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432;p53"/>
          <p:cNvSpPr txBox="1">
            <a:spLocks noGrp="1"/>
          </p:cNvSpPr>
          <p:nvPr>
            <p:ph type="body" sz="half" idx="1"/>
          </p:nvPr>
        </p:nvSpPr>
        <p:spPr>
          <a:xfrm>
            <a:off x="965097" y="1732208"/>
            <a:ext cx="6037601" cy="233568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86966">
              <a:lnSpc>
                <a:spcPct val="140000"/>
              </a:lnSpc>
              <a:buSzTx/>
              <a:buNone/>
              <a:defRPr sz="17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pPr>
            <a:r>
              <a:rPr lang="en-US" dirty="0"/>
              <a:t>Retrofit2, </a:t>
            </a:r>
            <a:r>
              <a:rPr lang="en-US" dirty="0" err="1"/>
              <a:t>OkHttp</a:t>
            </a:r>
            <a:endParaRPr lang="en-US" dirty="0"/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-US" dirty="0" err="1"/>
              <a:t>Gson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/>
              <a:t>Moshi: </a:t>
            </a:r>
            <a:r>
              <a:rPr lang="ru-RU" dirty="0" err="1"/>
              <a:t>сериализация</a:t>
            </a:r>
            <a:r>
              <a:rPr lang="ru-RU" dirty="0"/>
              <a:t> </a:t>
            </a:r>
            <a:r>
              <a:rPr lang="en-US" dirty="0"/>
              <a:t>JSON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ru-RU" dirty="0"/>
              <a:t>Загрузка изображений</a:t>
            </a:r>
          </a:p>
          <a:p>
            <a:pPr marL="0" indent="0" defTabSz="886966">
              <a:lnSpc>
                <a:spcPct val="140000"/>
              </a:lnSpc>
              <a:buSzTx/>
              <a:buNone/>
              <a:defRPr sz="1200">
                <a:latin typeface="Raleway"/>
                <a:ea typeface="Raleway"/>
                <a:cs typeface="Raleway"/>
                <a:sym typeface="Raleway"/>
              </a:defRPr>
            </a:pPr>
            <a:r>
              <a:rPr lang="en-US" dirty="0" err="1"/>
              <a:t>Ktor</a:t>
            </a:r>
            <a:endParaRPr lang="en-US" dirty="0"/>
          </a:p>
        </p:txBody>
      </p:sp>
      <p:pic>
        <p:nvPicPr>
          <p:cNvPr id="284" name="Google Shape;433;p53" descr="Google Shape;433;p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125" y="1057275"/>
            <a:ext cx="1943101" cy="314325"/>
          </a:xfrm>
          <a:prstGeom prst="rect">
            <a:avLst/>
          </a:prstGeom>
          <a:ln w="12700">
            <a:miter lim="400000"/>
          </a:ln>
        </p:spPr>
      </p:pic>
      <p:sp>
        <p:nvSpPr>
          <p:cNvPr id="285" name="Google Shape;434;p53"/>
          <p:cNvSpPr/>
          <p:nvPr/>
        </p:nvSpPr>
        <p:spPr>
          <a:xfrm rot="5400000">
            <a:off x="855443" y="1952545"/>
            <a:ext cx="112204" cy="107104"/>
          </a:xfrm>
          <a:prstGeom prst="triangle">
            <a:avLst/>
          </a:prstGeom>
          <a:solidFill>
            <a:srgbClr val="1A1A1A"/>
          </a:solidFill>
          <a:ln>
            <a:solidFill>
              <a:srgbClr val="1A1A1A"/>
            </a:solidFill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B9C7B-4635-0B33-0723-3E6BB60F8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CABD720F-92BC-C81E-62B8-6B0E0E7C6B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en-US" sz="1900" dirty="0"/>
              <a:t>Retrofit2</a:t>
            </a:r>
            <a:br>
              <a:rPr lang="en-US" dirty="0"/>
            </a:br>
            <a:br>
              <a:rPr lang="en-US" sz="1200" b="0" dirty="0"/>
            </a:br>
            <a:r>
              <a:rPr lang="ru-RU" sz="1200" b="0" dirty="0" err="1"/>
              <a:t>Retrofit</a:t>
            </a:r>
            <a:r>
              <a:rPr lang="ru-RU" sz="1200" b="0" dirty="0"/>
              <a:t> — популярная библиотека для HTTP-запросов. Она позволяет описывать API через интерфейсы и автоматически преобразует JSON-ответы в объекты с помощью конвертеров, например, </a:t>
            </a:r>
            <a:r>
              <a:rPr lang="ru-RU" sz="1200" b="0" dirty="0" err="1"/>
              <a:t>Gson</a:t>
            </a:r>
            <a:r>
              <a:rPr lang="ru-RU" sz="1200" b="0" dirty="0"/>
              <a:t>.</a:t>
            </a:r>
            <a:br>
              <a:rPr lang="ru-RU" sz="1200" b="0" dirty="0"/>
            </a:br>
            <a:br>
              <a:rPr lang="ru-RU" sz="1200" b="0" dirty="0"/>
            </a:br>
            <a:r>
              <a:rPr lang="ru-RU" sz="1200" dirty="0"/>
              <a:t>Возможности Retrofit2:</a:t>
            </a:r>
            <a:br>
              <a:rPr lang="ru-RU" sz="1200" b="0" dirty="0"/>
            </a:br>
            <a:r>
              <a:rPr lang="en-US" sz="1200" b="0" dirty="0"/>
              <a:t>   </a:t>
            </a:r>
            <a:r>
              <a:rPr lang="ru-RU" sz="1200" b="0" dirty="0"/>
              <a:t>Простое описание REST API через интерфейсы.</a:t>
            </a:r>
            <a:br>
              <a:rPr lang="ru-RU" sz="1200" b="0" dirty="0"/>
            </a:br>
            <a:r>
              <a:rPr lang="en-US" sz="1200" b="0" dirty="0"/>
              <a:t>   </a:t>
            </a:r>
            <a:r>
              <a:rPr lang="ru-RU" sz="1200" b="0" dirty="0"/>
              <a:t>Автоматическое преобразование JSON в объекты (</a:t>
            </a:r>
            <a:r>
              <a:rPr lang="ru-RU" sz="1200" b="0" dirty="0" err="1"/>
              <a:t>Gson</a:t>
            </a:r>
            <a:r>
              <a:rPr lang="ru-RU" sz="1200" b="0" dirty="0"/>
              <a:t>, </a:t>
            </a:r>
            <a:r>
              <a:rPr lang="ru-RU" sz="1200" b="0" dirty="0" err="1"/>
              <a:t>Moshi</a:t>
            </a:r>
            <a:r>
              <a:rPr lang="ru-RU" sz="1200" b="0" dirty="0"/>
              <a:t> и др.).</a:t>
            </a:r>
            <a:br>
              <a:rPr lang="ru-RU" sz="1200" b="0" dirty="0"/>
            </a:br>
            <a:r>
              <a:rPr lang="en-US" sz="1200" b="0" dirty="0"/>
              <a:t>   </a:t>
            </a:r>
            <a:r>
              <a:rPr lang="ru-RU" sz="1200" b="0" dirty="0"/>
              <a:t>Асинхронные и синхронные запросы.</a:t>
            </a:r>
            <a:br>
              <a:rPr lang="ru-RU" sz="1200" b="0" dirty="0"/>
            </a:br>
            <a:r>
              <a:rPr lang="en-US" sz="1200" b="0" dirty="0"/>
              <a:t>   </a:t>
            </a:r>
            <a:r>
              <a:rPr lang="ru-RU" sz="1200" b="0" dirty="0"/>
              <a:t>Поддержка </a:t>
            </a:r>
            <a:r>
              <a:rPr lang="ru-RU" sz="1200" b="0" dirty="0" err="1"/>
              <a:t>Coroutines</a:t>
            </a:r>
            <a:r>
              <a:rPr lang="ru-RU" sz="1200" b="0" dirty="0"/>
              <a:t>, </a:t>
            </a:r>
            <a:r>
              <a:rPr lang="ru-RU" sz="1200" b="0" dirty="0" err="1"/>
              <a:t>RxJava</a:t>
            </a:r>
            <a:r>
              <a:rPr lang="ru-RU" sz="1200" b="0" dirty="0"/>
              <a:t>.</a:t>
            </a:r>
            <a:br>
              <a:rPr lang="ru-RU" sz="1200" b="0" dirty="0"/>
            </a:br>
            <a:r>
              <a:rPr lang="en-US" sz="1200" b="0" dirty="0"/>
              <a:t>   </a:t>
            </a:r>
            <a:r>
              <a:rPr lang="ru-RU" sz="1200" b="0" dirty="0"/>
              <a:t>Лёгкая интеграция с </a:t>
            </a:r>
            <a:r>
              <a:rPr lang="ru-RU" sz="1200" b="0" dirty="0" err="1"/>
              <a:t>OkHttp</a:t>
            </a:r>
            <a:r>
              <a:rPr lang="ru-RU" sz="1200" b="0" dirty="0"/>
              <a:t>.</a:t>
            </a:r>
            <a:br>
              <a:rPr lang="ru-RU" sz="1200" b="0" dirty="0"/>
            </a:b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8AA7598D-8A7B-2CBD-844F-B978D5348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9666344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B9C7B-4635-0B33-0723-3E6BB60F8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CABD720F-92BC-C81E-62B8-6B0E0E7C6B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en-US" sz="1900" dirty="0" err="1"/>
              <a:t>OkHttp</a:t>
            </a:r>
            <a:br>
              <a:rPr lang="en-US" dirty="0"/>
            </a:br>
            <a:br>
              <a:rPr lang="en-US" sz="1200" b="0" dirty="0"/>
            </a:br>
            <a:r>
              <a:rPr lang="ru-RU" sz="1200" b="0" dirty="0" err="1"/>
              <a:t>OkHttp</a:t>
            </a:r>
            <a:r>
              <a:rPr lang="ru-RU" sz="1200" b="0" dirty="0"/>
              <a:t> — низкоуровневая, быстрая библиотека для HTTP-запросов. Используется внутри </a:t>
            </a:r>
            <a:r>
              <a:rPr lang="ru-RU" sz="1200" b="0" dirty="0" err="1"/>
              <a:t>Retrofit</a:t>
            </a:r>
            <a:r>
              <a:rPr lang="ru-RU" sz="1200" b="0" dirty="0"/>
              <a:t>, но иногда её применяют отдельно для сложных </a:t>
            </a:r>
            <a:r>
              <a:rPr lang="ru-RU" sz="1200" b="0" dirty="0" err="1"/>
              <a:t>кастомных</a:t>
            </a:r>
            <a:r>
              <a:rPr lang="ru-RU" sz="1200" b="0" dirty="0"/>
              <a:t> запросов.</a:t>
            </a:r>
            <a:br>
              <a:rPr lang="ru-RU" sz="1200" b="0" dirty="0"/>
            </a:br>
            <a:br>
              <a:rPr lang="ru-RU" sz="1200" b="0" dirty="0"/>
            </a:br>
            <a:r>
              <a:rPr lang="ru-RU" sz="1200" b="0" dirty="0"/>
              <a:t>Возможности </a:t>
            </a:r>
            <a:r>
              <a:rPr lang="ru-RU" sz="1200" b="0" dirty="0" err="1"/>
              <a:t>OkHttp</a:t>
            </a:r>
            <a:r>
              <a:rPr lang="ru-RU" sz="1200" b="0" dirty="0"/>
              <a:t>:</a:t>
            </a:r>
            <a:br>
              <a:rPr lang="ru-RU" sz="1200" b="0" dirty="0"/>
            </a:br>
            <a:r>
              <a:rPr lang="en-US" sz="1200" b="0" dirty="0"/>
              <a:t>  </a:t>
            </a:r>
            <a:r>
              <a:rPr lang="ru-RU" sz="1200" b="0" dirty="0"/>
              <a:t>Асинхронные и синхронные запросы.</a:t>
            </a:r>
            <a:br>
              <a:rPr lang="ru-RU" sz="1200" b="0" dirty="0"/>
            </a:br>
            <a:r>
              <a:rPr lang="en-US" sz="1200" b="0" dirty="0"/>
              <a:t>  </a:t>
            </a:r>
            <a:r>
              <a:rPr lang="ru-RU" sz="1200" b="0" dirty="0"/>
              <a:t>Кэширование, перехватчики, </a:t>
            </a:r>
            <a:r>
              <a:rPr lang="ru-RU" sz="1200" b="0" dirty="0" err="1"/>
              <a:t>редиректы</a:t>
            </a:r>
            <a:r>
              <a:rPr lang="ru-RU" sz="1200" b="0" dirty="0"/>
              <a:t>, </a:t>
            </a:r>
            <a:r>
              <a:rPr lang="ru-RU" sz="1200" b="0" dirty="0" err="1"/>
              <a:t>cookies</a:t>
            </a:r>
            <a:r>
              <a:rPr lang="ru-RU" sz="1200" b="0" dirty="0"/>
              <a:t>.</a:t>
            </a:r>
            <a:br>
              <a:rPr lang="ru-RU" sz="1200" b="0" dirty="0"/>
            </a:br>
            <a:r>
              <a:rPr lang="en-US" sz="1200" b="0" dirty="0"/>
              <a:t>  </a:t>
            </a:r>
            <a:r>
              <a:rPr lang="ru-RU" sz="1200" b="0" dirty="0"/>
              <a:t>Поддержка </a:t>
            </a:r>
            <a:r>
              <a:rPr lang="ru-RU" sz="1200" b="0" dirty="0" err="1"/>
              <a:t>websockets</a:t>
            </a:r>
            <a:r>
              <a:rPr lang="ru-RU" sz="1200" b="0" dirty="0"/>
              <a:t>, HTTP/2.</a:t>
            </a:r>
            <a:br>
              <a:rPr lang="ru-RU" sz="1200" b="0" dirty="0"/>
            </a:b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8AA7598D-8A7B-2CBD-844F-B978D5348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66082890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B9C7B-4635-0B33-0723-3E6BB60F8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CABD720F-92BC-C81E-62B8-6B0E0E7C6B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ru-RU" sz="1900" dirty="0"/>
              <a:t>Можно ли использовать их по отдельности?</a:t>
            </a:r>
            <a:br>
              <a:rPr lang="ru-RU" sz="1900" dirty="0"/>
            </a:br>
            <a:br>
              <a:rPr lang="en-US" dirty="0"/>
            </a:br>
            <a:r>
              <a:rPr lang="en-US" sz="1200" b="0" dirty="0"/>
              <a:t>- </a:t>
            </a:r>
            <a:r>
              <a:rPr lang="ru-RU" sz="1200" b="0" dirty="0"/>
              <a:t>Да!</a:t>
            </a:r>
            <a:br>
              <a:rPr lang="ru-RU" sz="1200" b="0" dirty="0"/>
            </a:br>
            <a:r>
              <a:rPr lang="ru-RU" sz="1200" b="0" dirty="0"/>
              <a:t>- </a:t>
            </a:r>
            <a:r>
              <a:rPr lang="ru-RU" sz="1200" b="0" dirty="0" err="1"/>
              <a:t>OkHttp</a:t>
            </a:r>
            <a:r>
              <a:rPr lang="ru-RU" sz="1200" b="0" dirty="0"/>
              <a:t> отдельно:  </a:t>
            </a:r>
            <a:br>
              <a:rPr lang="ru-RU" sz="1200" b="0" dirty="0"/>
            </a:br>
            <a:r>
              <a:rPr lang="ru-RU" sz="1200" b="0" dirty="0"/>
              <a:t>  Ты пишешь код для каждого запроса вручную, </a:t>
            </a:r>
            <a:r>
              <a:rPr lang="ru-RU" sz="1200" b="0" dirty="0" err="1"/>
              <a:t>парсишь</a:t>
            </a:r>
            <a:r>
              <a:rPr lang="ru-RU" sz="1200" b="0" dirty="0"/>
              <a:t> ответ сам (например, через </a:t>
            </a:r>
            <a:r>
              <a:rPr lang="ru-RU" sz="1200" b="0" dirty="0" err="1"/>
              <a:t>JSONObject</a:t>
            </a:r>
            <a:r>
              <a:rPr lang="ru-RU" sz="1200" b="0" dirty="0"/>
              <a:t> или </a:t>
            </a:r>
            <a:r>
              <a:rPr lang="ru-RU" sz="1200" b="0" dirty="0" err="1"/>
              <a:t>Gson</a:t>
            </a:r>
            <a:r>
              <a:rPr lang="ru-RU" sz="1200" b="0" dirty="0"/>
              <a:t>).  </a:t>
            </a:r>
            <a:br>
              <a:rPr lang="ru-RU" sz="1200" b="0" dirty="0"/>
            </a:br>
            <a:r>
              <a:rPr lang="ru-RU" sz="1200" b="0" dirty="0"/>
              <a:t>  Подходит для сложных, </a:t>
            </a:r>
            <a:r>
              <a:rPr lang="ru-RU" sz="1200" b="0" dirty="0" err="1"/>
              <a:t>кастомных</a:t>
            </a:r>
            <a:r>
              <a:rPr lang="ru-RU" sz="1200" b="0" dirty="0"/>
              <a:t> запросов или если тебе не нужны модели/конвертеры.</a:t>
            </a:r>
            <a:br>
              <a:rPr lang="ru-RU" sz="1200" b="0" dirty="0"/>
            </a:br>
            <a:br>
              <a:rPr lang="ru-RU" sz="1200" b="0" dirty="0"/>
            </a:br>
            <a:r>
              <a:rPr lang="ru-RU" sz="1200" b="0" dirty="0"/>
              <a:t>- </a:t>
            </a:r>
            <a:r>
              <a:rPr lang="ru-RU" sz="1200" b="0" dirty="0" err="1"/>
              <a:t>Retrofit</a:t>
            </a:r>
            <a:r>
              <a:rPr lang="ru-RU" sz="1200" b="0" dirty="0"/>
              <a:t> отдельно (теоретически можно, но по умолчанию он всё равно использует </a:t>
            </a:r>
            <a:r>
              <a:rPr lang="ru-RU" sz="1200" b="0" dirty="0" err="1"/>
              <a:t>OkHttp</a:t>
            </a:r>
            <a:r>
              <a:rPr lang="ru-RU" sz="1200" b="0" dirty="0"/>
              <a:t> внутри; без </a:t>
            </a:r>
            <a:r>
              <a:rPr lang="ru-RU" sz="1200" b="0" dirty="0" err="1"/>
              <a:t>OkHttp</a:t>
            </a:r>
            <a:r>
              <a:rPr lang="ru-RU" sz="1200" b="0" dirty="0"/>
              <a:t> работать практически не будет).</a:t>
            </a:r>
            <a:br>
              <a:rPr lang="ru-RU" sz="1200" b="0" dirty="0"/>
            </a:b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8AA7598D-8A7B-2CBD-844F-B978D5348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733243189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B9C7B-4635-0B33-0723-3E6BB60F8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CABD720F-92BC-C81E-62B8-6B0E0E7C6B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ru-RU" sz="1900" dirty="0"/>
              <a:t>Зачем использовать их вместе?</a:t>
            </a:r>
            <a:br>
              <a:rPr lang="ru-RU" sz="1200" b="0" dirty="0"/>
            </a:br>
            <a:br>
              <a:rPr lang="ru-RU" sz="1200" b="0" dirty="0"/>
            </a:br>
            <a:r>
              <a:rPr lang="ru-RU" sz="1200" b="0" dirty="0"/>
              <a:t>- </a:t>
            </a:r>
            <a:r>
              <a:rPr lang="ru-RU" sz="1200" b="0" dirty="0" err="1"/>
              <a:t>Retrofit</a:t>
            </a:r>
            <a:r>
              <a:rPr lang="ru-RU" sz="1200" b="0" dirty="0"/>
              <a:t> = удобство + автоматизация + </a:t>
            </a:r>
            <a:r>
              <a:rPr lang="ru-RU" sz="1200" b="0" dirty="0" err="1"/>
              <a:t>автосериализация</a:t>
            </a:r>
            <a:r>
              <a:rPr lang="ru-RU" sz="1200" b="0" dirty="0"/>
              <a:t> (JSON → объекты).</a:t>
            </a:r>
            <a:br>
              <a:rPr lang="ru-RU" sz="1200" b="0" dirty="0"/>
            </a:br>
            <a:r>
              <a:rPr lang="ru-RU" sz="1200" b="0" dirty="0"/>
              <a:t>- </a:t>
            </a:r>
            <a:r>
              <a:rPr lang="ru-RU" sz="1200" b="0" dirty="0" err="1"/>
              <a:t>OkHttp</a:t>
            </a:r>
            <a:r>
              <a:rPr lang="ru-RU" sz="1200" b="0" dirty="0"/>
              <a:t> = скорость + контроль + гибкость.</a:t>
            </a:r>
            <a:br>
              <a:rPr lang="ru-RU" sz="1200" b="0" dirty="0"/>
            </a:br>
            <a:br>
              <a:rPr lang="ru-RU" sz="1200" b="0" dirty="0"/>
            </a:br>
            <a:r>
              <a:rPr lang="ru-RU" sz="1200" b="0" dirty="0" err="1"/>
              <a:t>Retrofit</a:t>
            </a:r>
            <a:r>
              <a:rPr lang="ru-RU" sz="1200" b="0" dirty="0"/>
              <a:t> сам по себе не делает запросы — он делегирует это </a:t>
            </a:r>
            <a:r>
              <a:rPr lang="ru-RU" sz="1200" b="0" dirty="0" err="1"/>
              <a:t>OkHttp</a:t>
            </a:r>
            <a:r>
              <a:rPr lang="ru-RU" sz="1200" b="0" dirty="0"/>
              <a:t> (или другому HTTP-клиенту).  </a:t>
            </a:r>
            <a:br>
              <a:rPr lang="ru-RU" sz="1200" b="0" dirty="0"/>
            </a:br>
            <a:r>
              <a:rPr lang="ru-RU" sz="1200" b="0" dirty="0" err="1"/>
              <a:t>OkHttp</a:t>
            </a:r>
            <a:r>
              <a:rPr lang="ru-RU" sz="1200" b="0" dirty="0"/>
              <a:t> отвечает за "железо" — соединение, SSL, кэш, а </a:t>
            </a:r>
            <a:r>
              <a:rPr lang="ru-RU" sz="1200" b="0" dirty="0" err="1"/>
              <a:t>Retrofit</a:t>
            </a:r>
            <a:r>
              <a:rPr lang="ru-RU" sz="1200" b="0" dirty="0"/>
              <a:t> — за "интерфейс" (API, модели, конвертеры).</a:t>
            </a:r>
            <a:br>
              <a:rPr lang="ru-RU" sz="1200" b="0" dirty="0"/>
            </a:br>
            <a:br>
              <a:rPr lang="ru-RU" sz="1200" b="0" dirty="0"/>
            </a:br>
            <a:r>
              <a:rPr lang="ru-RU" sz="1200" b="0" dirty="0"/>
              <a:t>Использовать их вместе — это стандарт:</a:t>
            </a:r>
            <a:br>
              <a:rPr lang="ru-RU" sz="1200" b="0" dirty="0"/>
            </a:br>
            <a:r>
              <a:rPr lang="ru-RU" sz="1200" b="0" dirty="0"/>
              <a:t>- </a:t>
            </a:r>
            <a:r>
              <a:rPr lang="ru-RU" sz="1200" b="0" dirty="0" err="1"/>
              <a:t>Retrofit</a:t>
            </a:r>
            <a:r>
              <a:rPr lang="ru-RU" sz="1200" b="0" dirty="0"/>
              <a:t> для описания API и автоматического преобразования данных,</a:t>
            </a:r>
            <a:br>
              <a:rPr lang="ru-RU" sz="1200" b="0" dirty="0"/>
            </a:br>
            <a:r>
              <a:rPr lang="ru-RU" sz="1200" b="0" dirty="0"/>
              <a:t>- </a:t>
            </a:r>
            <a:r>
              <a:rPr lang="ru-RU" sz="1200" b="0" dirty="0" err="1"/>
              <a:t>OkHttp</a:t>
            </a:r>
            <a:r>
              <a:rPr lang="ru-RU" sz="1200" b="0" dirty="0"/>
              <a:t> для фактического выполнения запросов и дополнительных возможностей (интерцепторы, логирование, кэш и т.д.)</a:t>
            </a:r>
            <a:br>
              <a:rPr lang="ru-RU" sz="1200" b="0" dirty="0"/>
            </a:b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8AA7598D-8A7B-2CBD-844F-B978D5348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3427922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B9C7B-4635-0B33-0723-3E6BB60F8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02;p22">
            <a:extLst>
              <a:ext uri="{FF2B5EF4-FFF2-40B4-BE49-F238E27FC236}">
                <a16:creationId xmlns:a16="http://schemas.microsoft.com/office/drawing/2014/main" id="{CABD720F-92BC-C81E-62B8-6B0E0E7C6B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0723" y="1318649"/>
            <a:ext cx="7649952" cy="3603207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886966">
              <a:lnSpc>
                <a:spcPct val="140000"/>
              </a:lnSpc>
              <a:defRPr sz="1700">
                <a:solidFill>
                  <a:srgbClr val="000000"/>
                </a:solidFill>
              </a:defRPr>
            </a:pPr>
            <a:r>
              <a:rPr lang="ru-RU" sz="1900" dirty="0"/>
              <a:t>Когда использовать</a:t>
            </a:r>
            <a:r>
              <a:rPr lang="en-US" sz="1900" dirty="0"/>
              <a:t> </a:t>
            </a:r>
            <a:r>
              <a:rPr lang="ru-RU" sz="1900" dirty="0"/>
              <a:t>оба и когда </a:t>
            </a:r>
            <a:r>
              <a:rPr lang="en-US" sz="1900" dirty="0" err="1"/>
              <a:t>okHttp</a:t>
            </a:r>
            <a:r>
              <a:rPr lang="ru-RU" sz="1900" dirty="0"/>
              <a:t>?</a:t>
            </a:r>
            <a:br>
              <a:rPr lang="ru-RU" sz="1200" b="0" dirty="0"/>
            </a:br>
            <a:br>
              <a:rPr lang="ru-RU" sz="1200" b="0" dirty="0"/>
            </a:br>
            <a:r>
              <a:rPr lang="ru-RU" sz="1200" dirty="0"/>
              <a:t>только </a:t>
            </a:r>
            <a:r>
              <a:rPr lang="ru-RU" sz="1200" dirty="0" err="1"/>
              <a:t>OkHttp</a:t>
            </a:r>
            <a:br>
              <a:rPr lang="ru-RU" sz="1200" b="0" dirty="0"/>
            </a:br>
            <a:r>
              <a:rPr lang="ru-RU" sz="1200" b="0" dirty="0"/>
              <a:t>- Нужно вручную управлять запросами,</a:t>
            </a:r>
            <a:br>
              <a:rPr lang="ru-RU" sz="1200" b="0" dirty="0"/>
            </a:br>
            <a:r>
              <a:rPr lang="ru-RU" sz="1200" b="0" dirty="0"/>
              <a:t>- Требуются нестандартные методы/заголовки/авторизация,</a:t>
            </a:r>
            <a:br>
              <a:rPr lang="ru-RU" sz="1200" b="0" dirty="0"/>
            </a:br>
            <a:r>
              <a:rPr lang="ru-RU" sz="1200" b="0" dirty="0"/>
              <a:t>- Не нужен автоконвертер JSON и нет сложного API.</a:t>
            </a:r>
            <a:br>
              <a:rPr lang="ru-RU" sz="1200" b="0" dirty="0"/>
            </a:br>
            <a:r>
              <a:rPr lang="ru-RU" sz="1200" dirty="0" err="1"/>
              <a:t>Retrofit</a:t>
            </a:r>
            <a:r>
              <a:rPr lang="ru-RU" sz="1200" dirty="0"/>
              <a:t> (+ </a:t>
            </a:r>
            <a:r>
              <a:rPr lang="ru-RU" sz="1200" dirty="0" err="1"/>
              <a:t>OkHttp</a:t>
            </a:r>
            <a:r>
              <a:rPr lang="ru-RU" sz="1200" dirty="0"/>
              <a:t>)</a:t>
            </a:r>
            <a:br>
              <a:rPr lang="ru-RU" sz="1200" b="0" dirty="0"/>
            </a:br>
            <a:r>
              <a:rPr lang="ru-RU" sz="1200" b="0" dirty="0"/>
              <a:t>- Нужно много разных API-запросов,</a:t>
            </a:r>
            <a:br>
              <a:rPr lang="ru-RU" sz="1200" b="0" dirty="0"/>
            </a:br>
            <a:r>
              <a:rPr lang="ru-RU" sz="1200" b="0" dirty="0"/>
              <a:t>- Хочется работать с моделями данных, а не с "сырым" JSON,</a:t>
            </a:r>
            <a:br>
              <a:rPr lang="ru-RU" sz="1200" b="0" dirty="0"/>
            </a:br>
            <a:r>
              <a:rPr lang="ru-RU" sz="1200" b="0" dirty="0"/>
              <a:t>- Требуется поддержка </a:t>
            </a:r>
            <a:r>
              <a:rPr lang="ru-RU" sz="1200" b="0" dirty="0" err="1"/>
              <a:t>Coroutines</a:t>
            </a:r>
            <a:r>
              <a:rPr lang="ru-RU" sz="1200" b="0" dirty="0"/>
              <a:t>/</a:t>
            </a:r>
            <a:r>
              <a:rPr lang="ru-RU" sz="1200" b="0" dirty="0" err="1"/>
              <a:t>RxJava</a:t>
            </a:r>
            <a:r>
              <a:rPr lang="ru-RU" sz="1200" b="0" dirty="0"/>
              <a:t>,</a:t>
            </a:r>
            <a:br>
              <a:rPr lang="ru-RU" sz="1200" b="0" dirty="0"/>
            </a:br>
            <a:r>
              <a:rPr lang="ru-RU" sz="1200" b="0" dirty="0"/>
              <a:t>- Нужно быстро и удобно расширять API.</a:t>
            </a:r>
            <a:br>
              <a:rPr lang="ru-RU" sz="1200" b="0" dirty="0"/>
            </a:br>
            <a:endParaRPr lang="ru-RU" sz="1200" b="0" dirty="0"/>
          </a:p>
        </p:txBody>
      </p:sp>
      <p:pic>
        <p:nvPicPr>
          <p:cNvPr id="288" name="Google Shape;203;p22" descr="Google Shape;203;p22">
            <a:extLst>
              <a:ext uri="{FF2B5EF4-FFF2-40B4-BE49-F238E27FC236}">
                <a16:creationId xmlns:a16="http://schemas.microsoft.com/office/drawing/2014/main" id="{8AA7598D-8A7B-2CBD-844F-B978D5348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25" y="1165327"/>
            <a:ext cx="1836704" cy="9940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801951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Streamline">
  <a:themeElements>
    <a:clrScheme name="Streamline">
      <a:dk1>
        <a:srgbClr val="E9EDEE"/>
      </a:dk1>
      <a:lt1>
        <a:srgbClr val="E9EDEE"/>
      </a:lt1>
      <a:dk2>
        <a:srgbClr val="A7A7A7"/>
      </a:dk2>
      <a:lt2>
        <a:srgbClr val="535353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0000FF"/>
      </a:hlink>
      <a:folHlink>
        <a:srgbClr val="FF00FF"/>
      </a:folHlink>
    </a:clrScheme>
    <a:fontScheme name="Streamlin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treamlin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E9EDEE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E9EDEE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E9EDEE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treamline">
  <a:themeElements>
    <a:clrScheme name="Streamlin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0000FF"/>
      </a:hlink>
      <a:folHlink>
        <a:srgbClr val="FF00FF"/>
      </a:folHlink>
    </a:clrScheme>
    <a:fontScheme name="Streamlin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treamlin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E9EDEE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E9EDEE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E9EDEE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10239</TotalTime>
  <Words>1465</Words>
  <Application>Microsoft Office PowerPoint</Application>
  <PresentationFormat>Экран (16:9)</PresentationFormat>
  <Paragraphs>103</Paragraphs>
  <Slides>34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34</vt:i4>
      </vt:variant>
    </vt:vector>
  </HeadingPairs>
  <TitlesOfParts>
    <vt:vector size="40" baseType="lpstr">
      <vt:lpstr>Arial</vt:lpstr>
      <vt:lpstr>Helvetica</vt:lpstr>
      <vt:lpstr>Lato</vt:lpstr>
      <vt:lpstr>Raleway</vt:lpstr>
      <vt:lpstr>Rubik</vt:lpstr>
      <vt:lpstr>Streamline</vt:lpstr>
      <vt:lpstr>&lt;TeachMeSkills/&gt;      Школа программирования teachmeskills.com</vt:lpstr>
      <vt:lpstr>курс Android разработчик  Занятие 29. Network. 2 часть</vt:lpstr>
      <vt:lpstr>Агенда занятия</vt:lpstr>
      <vt:lpstr>Презентация PowerPoint</vt:lpstr>
      <vt:lpstr>Retrofit2  Retrofit — популярная библиотека для HTTP-запросов. Она позволяет описывать API через интерфейсы и автоматически преобразует JSON-ответы в объекты с помощью конвертеров, например, Gson.  Возможности Retrofit2:    Простое описание REST API через интерфейсы.    Автоматическое преобразование JSON в объекты (Gson, Moshi и др.).    Асинхронные и синхронные запросы.    Поддержка Coroutines, RxJava.    Лёгкая интеграция с OkHttp. </vt:lpstr>
      <vt:lpstr>OkHttp  OkHttp — низкоуровневая, быстрая библиотека для HTTP-запросов. Используется внутри Retrofit, но иногда её применяют отдельно для сложных кастомных запросов.  Возможности OkHttp:   Асинхронные и синхронные запросы.   Кэширование, перехватчики, редиректы, cookies.   Поддержка websockets, HTTP/2. </vt:lpstr>
      <vt:lpstr>Можно ли использовать их по отдельности?  - Да! - OkHttp отдельно:     Ты пишешь код для каждого запроса вручную, парсишь ответ сам (например, через JSONObject или Gson).     Подходит для сложных, кастомных запросов или если тебе не нужны модели/конвертеры.  - Retrofit отдельно (теоретически можно, но по умолчанию он всё равно использует OkHttp внутри; без OkHttp работать практически не будет). </vt:lpstr>
      <vt:lpstr>Зачем использовать их вместе?  - Retrofit = удобство + автоматизация + автосериализация (JSON → объекты). - OkHttp = скорость + контроль + гибкость.  Retrofit сам по себе не делает запросы — он делегирует это OkHttp (или другому HTTP-клиенту).   OkHttp отвечает за "железо" — соединение, SSL, кэш, а Retrofit — за "интерфейс" (API, модели, конвертеры).  Использовать их вместе — это стандарт: - Retrofit для описания API и автоматического преобразования данных, - OkHttp для фактического выполнения запросов и дополнительных возможностей (интерцепторы, логирование, кэш и т.д.) </vt:lpstr>
      <vt:lpstr>Когда использовать оба и когда okHttp?  только OkHttp - Нужно вручную управлять запросами, - Требуются нестандартные методы/заголовки/авторизация, - Не нужен автоконвертер JSON и нет сложного API. Retrofit (+ OkHttp) - Нужно много разных API-запросов, - Хочется работать с моделями данных, а не с "сырым" JSON, - Требуется поддержка Coroutines/RxJava, - Нужно быстро и удобно расширять API. </vt:lpstr>
      <vt:lpstr>Презентация PowerPoint</vt:lpstr>
      <vt:lpstr>Gson  Gson — библиотека для преобразования JSON ↔ объекты Kotlin/Java.  Особенности и возможности: Простота: Простая интеграция, работает "из коробки" с большинством Java/Kotlin моделей. Гибкость: Можно использовать аннотации @SerializedName("real_name") и собственные TypeAdapter’ы для кастомных преобразований. Широкая совместимость: Поддержка Java и Kotlin, работает с разными типами коллекций. Интеграция: Используется в Retrofit как конвертер. </vt:lpstr>
      <vt:lpstr>Gson  Минусы: Нет строгой проверки типов (некорректный JSON может не вызвать ошибку). Не различает nullable и non-nullable свойства Kotlin. Нет поддержки sealed-классов "из коробки". Не развивается так активно, как Moshi или kotlinx.serialization. </vt:lpstr>
      <vt:lpstr>kotlinx.serialization    kotlinx.serialization — официальная библиотека от JetBrains для сериализации и десериализации данных в Kotlin, поддерживает множество форматов (JSON, ProtoBuf, CBOR, XML и др.).  Плюсы и особенности: Kotlin-first: полностью написана для Kotlin, поддержка data-классов, sealed-классов, generics. Поддержка многих форматов: JSON, CBOR, ProtoBuf, Hocon, XML (через плагин). Очень гибкая настройка: кастомные сериализаторы, аннотации (@SerialName, @Serializable, @SerialIgnore и др.). Простое подключение к Ktor Client, Retrofit, Room и др. Компиляция сериализаторов во время сборки — быстрый runtime. Интеграция с Kotlin Multiplatform! </vt:lpstr>
      <vt:lpstr>kotlinx.serialization    Минусы: Требует плагин и аннотацию @Serializable для всех сериализуемых классов. Иногда сложнее с кастомизацией сложных структур (но возможности постоянно растут). </vt:lpstr>
      <vt:lpstr>Moshi   Moshi — современная JSON-библиотека от Square для сериализации и десериализации объектов в Kotlin и Java. Плюсы и особенности: Kotlin-friendly: отлично работает с data-классами, поддерживает Kotlin-модули (может автоматически работать с nullable/non-nullable полями). Аннотации: поддержка аннотаций для соответствия JSON-ключей (@Json(name = "key")). Адаптеры: возможность писать свои адаптеры для сложных или нестандартных структур. Безопасность: строгая работа с типами, меньше "тихих" ошибок в отличие от Gson. Поддержка sealed классов, enum, вложенных объектов, списков и карт. Integreция с Retrofit: легко подключается как конвертер. </vt:lpstr>
      <vt:lpstr>Moshi   Минусы: По сравнению с kotlinx.serialization, не умеет работать с другими форматами кроме JSON. Требует отдельного adapter для каждого класса (но это легко автоматизируется).  </vt:lpstr>
      <vt:lpstr>Вывод и рекомендации   Gson: Простая, классическая, но устаревающая библиотека без строгой поддержки Kotlin. Moshi: Современная, безопасная, идеально подходит для Kotlin-проектов, если нужен только JSON. kotlinx.serialization: Лучший выбор для современных Kotlin и Multiplatform проектов, если важна строгая типизация, производительность и поддержка разных форматов.  Совет: - Для новых проектов на Kotlin — kotlinx.serialization. - Для проектов с Retrofit и только JSON — Moshi. - Для поддержки старых Java-проектов — Gson.  </vt:lpstr>
      <vt:lpstr>Презентация PowerPoint</vt:lpstr>
      <vt:lpstr>Glide  Glide — стандартная библиотека для подгрузки изображений из сети, файлов и ресурсов в Android.  Возможности Glide: Асинхронная загрузка картинок. Кэширование в памяти и на диске. Трансформации (круглые, обрезка, размытие). Поддержка GIF, видео. </vt:lpstr>
      <vt:lpstr>Аналоги Glide  Picasso — проще, меньше настроек, меньше поддержка анимаций. Fresco — от Facebook, хорош для больших картинок и GIF. Coil — современная библиотека для Kotlin, быстрая, лёгкая, рекомендована для Android.  Пример coil:</vt:lpstr>
      <vt:lpstr>Аналоги Glide  </vt:lpstr>
      <vt:lpstr>Презентация PowerPoint</vt:lpstr>
      <vt:lpstr>Ktor  Ktor — асинхронный HTTP-клиент от JetBrains, написан на Kotlin. Подходит для Android, KMM, JVM. Возможности: Поддержка Coroutines Инсталляция модулей (Json, Logging, Auth) Кроссплатформенность (один клиент на Android/iOS)  Смотрим проект</vt:lpstr>
      <vt:lpstr>Ktor  </vt:lpstr>
      <vt:lpstr>Презентация PowerPoint</vt:lpstr>
      <vt:lpstr>Задачи Задача 1: Создать Retrofit клиент и настроить okhttp   </vt:lpstr>
      <vt:lpstr>Задачи Задача 2: Добавить логирование и сериализацию ответов  </vt:lpstr>
      <vt:lpstr>Задачи Задача 3: На созданном API сделать запрос и получить изображение полученное изображение отобразить любой библиотекой</vt:lpstr>
      <vt:lpstr>Q&amp;A</vt:lpstr>
      <vt:lpstr>Задачи Задача 1: Мини-приложение: "FakeStore"  🔗 API:  https://fakestoreapi.com/ Поддерживает: GET /productsGET /products/{id} POST /cartsDELETE /carts/{id} PUT /products/{id} </vt:lpstr>
      <vt:lpstr>Задачи Задача 1: Мини-приложение: "FakeStore"  Функции: Каталог товаров (GET) Экран детали товара (GET /{id}) Добавление в корзину (POST) Удаление из корзины (DELETE) Редактирование товара (PUT) Используйте: Retrofit2 + Moshi Glide./Coil для картинок ViewModel + Coroutines </vt:lpstr>
      <vt:lpstr>Задачи Задача 1: Мини-приложение: "FakeStore"  Бонус: фейковая или настоящая авторизация и разделение на админа и покупателя </vt:lpstr>
      <vt:lpstr>Q&amp;A</vt:lpstr>
      <vt:lpstr>Спасибо   &lt;TeachMeSkills/&gt;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&lt;TeachMeSkills/&gt;      Школа программирования teachmeskills.com</dc:title>
  <dc:creator>Родион Дубанов</dc:creator>
  <cp:lastModifiedBy>Родион Дубанов</cp:lastModifiedBy>
  <cp:revision>68</cp:revision>
  <dcterms:modified xsi:type="dcterms:W3CDTF">2025-09-07T19:04:55Z</dcterms:modified>
</cp:coreProperties>
</file>